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0" r:id="rId2"/>
    <p:sldId id="257" r:id="rId3"/>
    <p:sldId id="318" r:id="rId4"/>
    <p:sldId id="319" r:id="rId5"/>
    <p:sldId id="354" r:id="rId6"/>
    <p:sldId id="260" r:id="rId7"/>
    <p:sldId id="259" r:id="rId8"/>
    <p:sldId id="355" r:id="rId9"/>
    <p:sldId id="357" r:id="rId10"/>
    <p:sldId id="358" r:id="rId11"/>
    <p:sldId id="356" r:id="rId12"/>
    <p:sldId id="347" r:id="rId13"/>
    <p:sldId id="348" r:id="rId14"/>
    <p:sldId id="352" r:id="rId15"/>
    <p:sldId id="350" r:id="rId16"/>
    <p:sldId id="327" r:id="rId17"/>
    <p:sldId id="329" r:id="rId18"/>
    <p:sldId id="283" r:id="rId19"/>
    <p:sldId id="359" r:id="rId20"/>
    <p:sldId id="360" r:id="rId21"/>
    <p:sldId id="361" r:id="rId22"/>
    <p:sldId id="362" r:id="rId23"/>
    <p:sldId id="413" r:id="rId24"/>
    <p:sldId id="285" r:id="rId25"/>
    <p:sldId id="286" r:id="rId26"/>
    <p:sldId id="272" r:id="rId27"/>
    <p:sldId id="414" r:id="rId28"/>
    <p:sldId id="415"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80" r:id="rId46"/>
    <p:sldId id="379" r:id="rId47"/>
    <p:sldId id="381" r:id="rId48"/>
    <p:sldId id="382" r:id="rId49"/>
    <p:sldId id="383" r:id="rId50"/>
    <p:sldId id="384" r:id="rId51"/>
    <p:sldId id="385" r:id="rId52"/>
    <p:sldId id="386" r:id="rId53"/>
    <p:sldId id="387" r:id="rId54"/>
    <p:sldId id="388" r:id="rId55"/>
    <p:sldId id="389" r:id="rId56"/>
    <p:sldId id="390" r:id="rId57"/>
    <p:sldId id="391" r:id="rId58"/>
    <p:sldId id="392" r:id="rId59"/>
    <p:sldId id="393" r:id="rId60"/>
    <p:sldId id="396" r:id="rId61"/>
    <p:sldId id="394" r:id="rId62"/>
    <p:sldId id="397" r:id="rId63"/>
    <p:sldId id="398" r:id="rId64"/>
    <p:sldId id="399" r:id="rId65"/>
    <p:sldId id="400" r:id="rId66"/>
    <p:sldId id="401" r:id="rId67"/>
    <p:sldId id="402" r:id="rId68"/>
    <p:sldId id="403" r:id="rId69"/>
    <p:sldId id="404" r:id="rId70"/>
    <p:sldId id="405" r:id="rId71"/>
    <p:sldId id="406" r:id="rId72"/>
    <p:sldId id="407" r:id="rId73"/>
    <p:sldId id="408" r:id="rId74"/>
    <p:sldId id="409" r:id="rId75"/>
    <p:sldId id="410" r:id="rId76"/>
    <p:sldId id="411" r:id="rId77"/>
    <p:sldId id="412" r:id="rId78"/>
    <p:sldId id="351" r:id="rId7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A5A5A5"/>
    <a:srgbClr val="ED7D31"/>
    <a:srgbClr val="4472C4"/>
    <a:srgbClr val="FFC000"/>
    <a:srgbClr val="E3E7EB"/>
    <a:srgbClr val="FFFFFF"/>
    <a:srgbClr val="DDE2E6"/>
    <a:srgbClr val="D09E00"/>
    <a:srgbClr val="2A4B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32" autoAdjust="0"/>
    <p:restoredTop sz="94660"/>
  </p:normalViewPr>
  <p:slideViewPr>
    <p:cSldViewPr snapToGrid="0">
      <p:cViewPr varScale="1">
        <p:scale>
          <a:sx n="83" d="100"/>
          <a:sy n="83" d="100"/>
        </p:scale>
        <p:origin x="6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AIA\2023\Barometro%20de%20proveedores\Trabajoi\Bar.pro.%20Hoja%20de%20trabajo%20Info%20FCOrtez%2027noviembre2023.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Desktop\AIA\2023\Barometro%20de%20proveedores\Barometro%20FCortez\Bar.pro.%20Hoja%20de%20trabajo%20Info%20FCOrtez%2027noviembre202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Desktop\AIA\2023\Barometro%20de%20proveedores\Trabajoi\Bar.pro.%20Hoja%20de%20trabajo%20Info%20FCOrtez%2027noviembre202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Documents\Proyecto%20Nodo%20Tecnol&#243;gico%202008\SICEP%202019\Bar&#243;metro%20proveedores%20Sicep\Bar&#243;metro%20Proveedores%202023\datos%20y%20graficos%2018diciembre202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er\Documents\Proyecto%20Nodo%20Tecnol&#243;gico%202008\SICEP%202019\Bar&#243;metro%20proveedores%20Sicep\Bar&#243;metro%20Proveedores%202023\datos%20y%20graficos%2018diciembre202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ser\Documents\Proyecto%20Nodo%20Tecnol&#243;gico%202008\SICEP%202019\Bar&#243;metro%20proveedores%20Sicep\Bar&#243;metro%20Proveedores%202023\datos%20y%20graficos%20version%20final.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User\Documents\Proyecto%20Nodo%20Tecnol&#243;gico%202008\SICEP%202019\Bar&#243;metro%20proveedores%20Sicep\Bar&#243;metro%20Proveedores%202023\datos%20y%20graficos%2013diciembre2023.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User\Documents\Proyecto%20Nodo%20Tecnol&#243;gico%202008\SICEP%202019\Bar&#243;metro%20proveedores%20Sicep\Bar&#243;metro%20Proveedores%202023\datos%20y%20graficos%2013diciembre2023.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User\Documents\Proyecto%20Nodo%20Tecnol&#243;gico%202008\SICEP%202019\Bar&#243;metro%20proveedores%20Sicep\Bar&#243;metro%20Proveedores%202023\datos%20y%20graficos%2013diciembre202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User\Documents\Proyecto%20Nodo%20Tecnol&#243;gico%202008\SICEP%202019\Bar&#243;metro%20proveedores%20Sicep\Bar&#243;metro%20Proveedores%202023\datos%20y%20graficos%2014diciembre202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User\Documents\Proyecto%20Nodo%20Tecnol&#243;gico%202008\SICEP%202019\Bar&#243;metro%20proveedores%20Sicep\Bar&#243;metro%20Proveedores%202023\datos%20y%20graficos%2013diciembre202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cuments\Proyecto%20Nodo%20Tecnol&#243;gico%202008\SICEP%202019\Bar&#243;metro%20proveedores%20Sicep\Bar&#243;metro%20Proveedores%202023\Bar.pro.%20Hoja%20de%20trabajo%20Info%20FCOrtez%2027noviembre202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User\Documents\Proyecto%20Nodo%20Tecnol&#243;gico%202008\SICEP%202019\Bar&#243;metro%20proveedores%20Sicep\Bar&#243;metro%20Proveedores%202023\datos%20y%20graficos%2013diciembre2023.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User\Documents\Proyecto%20Nodo%20Tecnol&#243;gico%202008\SICEP%202019\Bar&#243;metro%20proveedores%20Sicep\Bar&#243;metro%20Proveedores%202023\datos%20y%20graficos%2013diciembre2023.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User\Documents\Proyecto%20Nodo%20Tecnol&#243;gico%202008\SICEP%202019\Bar&#243;metro%20proveedores%20Sicep\Bar&#243;metro%20Proveedores%202023\datos%20y%20graficos%2013diciembre2023.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User\Documents\Proyecto%20Nodo%20Tecnol&#243;gico%202008\SICEP%202019\Bar&#243;metro%20proveedores%20Sicep\Bar&#243;metro%20Proveedores%202023\datos%20y%20graficos%2014diciembre2023.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User\Documents\Proyecto%20Nodo%20Tecnol&#243;gico%202008\SICEP%202019\Bar&#243;metro%20proveedores%20Sicep\Bar&#243;metro%20Proveedores%202023\datos%20y%20graficos%2014diciembre2023.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AIA\2023\Barometro%20de%20proveedores\Trabajoi\Bar.pro.%20Hoja%20de%20trabajo%20Info%20FCOrtez%2027noviembre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kroeenz\Downloads\Bar.pro.%20Hoja%20de%20trabajo%20Info%20FCOrtez%2027noviembre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AIA\2023\Barometro%20de%20proveedores\Trabajoi\Bar.pro.%20Hoja%20de%20trabajo%20Info%20FCOrtez%2027noviembre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esktop\AIA\2023\Barometro%20de%20proveedores\Trabajoi\Bar.pro.%20Hoja%20de%20trabajo%20Info%20FCOrtez%2027noviembre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esktop\AIA\2023\Barometro%20de%20proveedores\Barometro%20FCortez\Bar.pro.%20Hoja%20de%20trabajo%20Info%20FCOrtez%2027noviembre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Desktop\AIA\2023\Barometro%20de%20proveedores\Trabajoi\Bar.pro.%20Hoja%20de%20trabajo%20Info%20FCOrtez%2027noviembre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kroeenz\Downloads\Bar.pro.%20Hoja%20de%20trabajo%20Info%20FCOrtez%2027noviembre20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CL" sz="1800" b="1" dirty="0"/>
              <a:t>Número</a:t>
            </a:r>
            <a:r>
              <a:rPr lang="es-CL" sz="1800" b="1" baseline="0" dirty="0"/>
              <a:t> de empresas total 2023</a:t>
            </a:r>
            <a:endParaRPr lang="es-CL"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5F-4AD8-99EA-06B70D02E5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5F-4AD8-99EA-06B70D02E5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5F-4AD8-99EA-06B70D02E536}"/>
              </c:ext>
            </c:extLst>
          </c:dPt>
          <c:dLbls>
            <c:dLbl>
              <c:idx val="0"/>
              <c:layout>
                <c:manualLayout>
                  <c:x val="0.13727900243100097"/>
                  <c:y val="-4.6403671890570854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CL"/>
                </a:p>
              </c:txPr>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85F-4AD8-99EA-06B70D02E536}"/>
                </c:ext>
              </c:extLst>
            </c:dLbl>
            <c:dLbl>
              <c:idx val="1"/>
              <c:layout>
                <c:manualLayout>
                  <c:x val="-0.25164662059814724"/>
                  <c:y val="6.8266378477953374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CL"/>
                </a:p>
              </c:txPr>
              <c:showLegendKey val="1"/>
              <c:showVal val="0"/>
              <c:showCatName val="1"/>
              <c:showSerName val="0"/>
              <c:showPercent val="1"/>
              <c:showBubbleSize val="0"/>
              <c:extLst>
                <c:ext xmlns:c15="http://schemas.microsoft.com/office/drawing/2012/chart" uri="{CE6537A1-D6FC-4f65-9D91-7224C49458BB}">
                  <c15:layout>
                    <c:manualLayout>
                      <c:w val="0.35546712255723689"/>
                      <c:h val="0.12026815482467765"/>
                    </c:manualLayout>
                  </c15:layout>
                </c:ext>
                <c:ext xmlns:c16="http://schemas.microsoft.com/office/drawing/2014/chart" uri="{C3380CC4-5D6E-409C-BE32-E72D297353CC}">
                  <c16:uniqueId val="{00000003-B85F-4AD8-99EA-06B70D02E536}"/>
                </c:ext>
              </c:extLst>
            </c:dLbl>
            <c:dLbl>
              <c:idx val="2"/>
              <c:layout>
                <c:manualLayout>
                  <c:x val="-0.1608018596381284"/>
                  <c:y val="-6.632661946512226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CL"/>
                </a:p>
              </c:txPr>
              <c:showLegendKey val="1"/>
              <c:showVal val="0"/>
              <c:showCatName val="1"/>
              <c:showSerName val="0"/>
              <c:showPercent val="1"/>
              <c:showBubbleSize val="0"/>
              <c:extLst>
                <c:ext xmlns:c15="http://schemas.microsoft.com/office/drawing/2012/chart" uri="{CE6537A1-D6FC-4f65-9D91-7224C49458BB}">
                  <c15:layout>
                    <c:manualLayout>
                      <c:w val="0.28414735800917085"/>
                      <c:h val="0.16938143272618911"/>
                    </c:manualLayout>
                  </c15:layout>
                </c:ext>
                <c:ext xmlns:c16="http://schemas.microsoft.com/office/drawing/2014/chart" uri="{C3380CC4-5D6E-409C-BE32-E72D297353CC}">
                  <c16:uniqueId val="{00000005-B85F-4AD8-99EA-06B70D02E53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L"/>
              </a:p>
            </c:txPr>
            <c:showLegendKey val="1"/>
            <c:showVal val="0"/>
            <c:showCatName val="1"/>
            <c:showSerName val="0"/>
            <c:showPercent val="1"/>
            <c:showBubbleSize val="0"/>
            <c:showLeaderLines val="0"/>
            <c:extLst>
              <c:ext xmlns:c15="http://schemas.microsoft.com/office/drawing/2012/chart" uri="{CE6537A1-D6FC-4f65-9D91-7224C49458BB}"/>
            </c:extLst>
          </c:dLbls>
          <c:cat>
            <c:strRef>
              <c:f>'Cuantos somos'!$A$5:$A$7</c:f>
              <c:strCache>
                <c:ptCount val="3"/>
                <c:pt idx="0">
                  <c:v>Antofagasta</c:v>
                </c:pt>
                <c:pt idx="1">
                  <c:v>Región Metropolitana</c:v>
                </c:pt>
                <c:pt idx="2">
                  <c:v>Otras Regiones</c:v>
                </c:pt>
              </c:strCache>
            </c:strRef>
          </c:cat>
          <c:val>
            <c:numRef>
              <c:f>'Cuantos somos'!$B$5:$B$7</c:f>
              <c:numCache>
                <c:formatCode>_(* #,##0_);_(* \(#,##0\);_(* "-"_);_(@_)</c:formatCode>
                <c:ptCount val="3"/>
                <c:pt idx="0">
                  <c:v>877</c:v>
                </c:pt>
                <c:pt idx="1">
                  <c:v>1556</c:v>
                </c:pt>
                <c:pt idx="2">
                  <c:v>620</c:v>
                </c:pt>
              </c:numCache>
            </c:numRef>
          </c:val>
          <c:extLst>
            <c:ext xmlns:c16="http://schemas.microsoft.com/office/drawing/2014/chart" uri="{C3380CC4-5D6E-409C-BE32-E72D297353CC}">
              <c16:uniqueId val="{00000006-B85F-4AD8-99EA-06B70D02E536}"/>
            </c:ext>
          </c:extLst>
        </c:ser>
        <c:dLbls>
          <c:showLegendKey val="0"/>
          <c:showVal val="0"/>
          <c:showCatName val="0"/>
          <c:showSerName val="0"/>
          <c:showPercent val="1"/>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'ventas Graficos'!$A$5</c:f>
              <c:strCache>
                <c:ptCount val="1"/>
                <c:pt idx="0">
                  <c:v>Antofagasta</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0"/>
              <c:layout>
                <c:manualLayout>
                  <c:x val="-0.14166961819215468"/>
                  <c:y val="-2.2847299507172847E-2"/>
                </c:manualLayout>
              </c:layout>
              <c:tx>
                <c:rich>
                  <a:bodyPr/>
                  <a:lstStyle/>
                  <a:p>
                    <a:fld id="{BCEC77FA-0431-40D7-8381-679D9D7DE1BF}" type="CELLRANGE">
                      <a:rPr lang="en-US" baseline="0"/>
                      <a:pPr/>
                      <a:t>[CELLRANGE]</a:t>
                    </a:fld>
                    <a:r>
                      <a:rPr lang="en-US" baseline="0"/>
                      <a:t>; </a:t>
                    </a:r>
                    <a:fld id="{3C6A026F-3BC1-4C04-8B25-FDF257C507F1}"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3F2-4D45-91DE-182D87EA388F}"/>
                </c:ext>
              </c:extLst>
            </c:dLbl>
            <c:dLbl>
              <c:idx val="1"/>
              <c:layout>
                <c:manualLayout>
                  <c:x val="2.5687782101708977E-2"/>
                  <c:y val="-6.8640350091252259E-2"/>
                </c:manualLayout>
              </c:layout>
              <c:tx>
                <c:rich>
                  <a:bodyPr/>
                  <a:lstStyle/>
                  <a:p>
                    <a:fld id="{BDD0B0E0-2BC1-4C59-9A33-ADCE791D9CEF}" type="CELLRANGE">
                      <a:rPr lang="en-US" baseline="0"/>
                      <a:pPr/>
                      <a:t>[CELLRANGE]</a:t>
                    </a:fld>
                    <a:r>
                      <a:rPr lang="en-US" baseline="0"/>
                      <a:t>; </a:t>
                    </a:r>
                    <a:fld id="{65580507-2C81-484F-8F64-5D4CFF9A02CC}"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3F2-4D45-91DE-182D87EA388F}"/>
                </c:ext>
              </c:extLst>
            </c:dLbl>
            <c:dLbl>
              <c:idx val="2"/>
              <c:layout>
                <c:manualLayout>
                  <c:x val="1.6214721707716685E-2"/>
                  <c:y val="-1.3615409378281597E-2"/>
                </c:manualLayout>
              </c:layout>
              <c:tx>
                <c:rich>
                  <a:bodyPr/>
                  <a:lstStyle/>
                  <a:p>
                    <a:fld id="{5829BDF4-6072-4C15-8262-08CA3CC62233}" type="CELLRANGE">
                      <a:rPr lang="en-US" baseline="0"/>
                      <a:pPr/>
                      <a:t>[CELLRANGE]</a:t>
                    </a:fld>
                    <a:r>
                      <a:rPr lang="en-US" baseline="0"/>
                      <a:t>; </a:t>
                    </a:r>
                    <a:fld id="{4FFAA6DB-8647-4A4A-A08A-5FA41162B7A9}"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93F2-4D45-91DE-182D87EA388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'ventas Graficos'!$B$4:$D$4</c:f>
              <c:numCache>
                <c:formatCode>General</c:formatCode>
                <c:ptCount val="3"/>
                <c:pt idx="0">
                  <c:v>2020</c:v>
                </c:pt>
                <c:pt idx="1">
                  <c:v>2021</c:v>
                </c:pt>
                <c:pt idx="2">
                  <c:v>2022</c:v>
                </c:pt>
              </c:numCache>
            </c:numRef>
          </c:cat>
          <c:val>
            <c:numRef>
              <c:f>'ventas Graficos'!$B$5:$D$5</c:f>
              <c:numCache>
                <c:formatCode>#,##0</c:formatCode>
                <c:ptCount val="3"/>
                <c:pt idx="0">
                  <c:v>1781080</c:v>
                </c:pt>
                <c:pt idx="1">
                  <c:v>1885382</c:v>
                </c:pt>
                <c:pt idx="2">
                  <c:v>1875143</c:v>
                </c:pt>
              </c:numCache>
            </c:numRef>
          </c:val>
          <c:smooth val="1"/>
          <c:extLst>
            <c:ext xmlns:c15="http://schemas.microsoft.com/office/drawing/2012/chart" uri="{02D57815-91ED-43cb-92C2-25804820EDAC}">
              <c15:datalabelsRange>
                <c15:f>'ventas Graficos'!$B$11:$D$11</c15:f>
                <c15:dlblRangeCache>
                  <c:ptCount val="3"/>
                  <c:pt idx="0">
                    <c:v>5%</c:v>
                  </c:pt>
                  <c:pt idx="1">
                    <c:v>5%</c:v>
                  </c:pt>
                  <c:pt idx="2">
                    <c:v>5%</c:v>
                  </c:pt>
                </c15:dlblRangeCache>
              </c15:datalabelsRange>
            </c:ext>
            <c:ext xmlns:c16="http://schemas.microsoft.com/office/drawing/2014/chart" uri="{C3380CC4-5D6E-409C-BE32-E72D297353CC}">
              <c16:uniqueId val="{00000003-93F2-4D45-91DE-182D87EA388F}"/>
            </c:ext>
          </c:extLst>
        </c:ser>
        <c:ser>
          <c:idx val="1"/>
          <c:order val="1"/>
          <c:tx>
            <c:strRef>
              <c:f>'ventas Graficos'!$A$6</c:f>
              <c:strCache>
                <c:ptCount val="1"/>
                <c:pt idx="0">
                  <c:v>Metropolitana</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Lbls>
            <c:dLbl>
              <c:idx val="0"/>
              <c:tx>
                <c:rich>
                  <a:bodyPr/>
                  <a:lstStyle/>
                  <a:p>
                    <a:fld id="{0E868BC5-A0B2-4307-B7F9-10E5F6907F3C}" type="CELLRANGE">
                      <a:rPr lang="en-US"/>
                      <a:pPr/>
                      <a:t>[CELLRANGE]</a:t>
                    </a:fld>
                    <a:r>
                      <a:rPr lang="en-US" baseline="0"/>
                      <a:t>; </a:t>
                    </a:r>
                    <a:fld id="{DEB2414D-2085-4F17-BC64-4FA6A581255A}"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3F2-4D45-91DE-182D87EA388F}"/>
                </c:ext>
              </c:extLst>
            </c:dLbl>
            <c:dLbl>
              <c:idx val="1"/>
              <c:tx>
                <c:rich>
                  <a:bodyPr/>
                  <a:lstStyle/>
                  <a:p>
                    <a:fld id="{D7D38BFA-BDFB-401A-BA1A-95154C6FB335}" type="CELLRANGE">
                      <a:rPr lang="en-US"/>
                      <a:pPr/>
                      <a:t>[CELLRANGE]</a:t>
                    </a:fld>
                    <a:r>
                      <a:rPr lang="en-US" baseline="0"/>
                      <a:t>; </a:t>
                    </a:r>
                    <a:fld id="{DB595510-67D8-4FCF-9F8B-5DCDB78A4017}"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3F2-4D45-91DE-182D87EA388F}"/>
                </c:ext>
              </c:extLst>
            </c:dLbl>
            <c:dLbl>
              <c:idx val="2"/>
              <c:tx>
                <c:rich>
                  <a:bodyPr/>
                  <a:lstStyle/>
                  <a:p>
                    <a:fld id="{904541E1-8D47-44C9-B0D9-E2E0B1FE3C1D}" type="CELLRANGE">
                      <a:rPr lang="en-US"/>
                      <a:pPr/>
                      <a:t>[CELLRANGE]</a:t>
                    </a:fld>
                    <a:r>
                      <a:rPr lang="en-US" baseline="0"/>
                      <a:t>; </a:t>
                    </a:r>
                    <a:fld id="{1C47A2CC-ECFA-4B59-941B-25F71DA8E3BA}"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3F2-4D45-91DE-182D87EA388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'ventas Graficos'!$B$4:$D$4</c:f>
              <c:numCache>
                <c:formatCode>General</c:formatCode>
                <c:ptCount val="3"/>
                <c:pt idx="0">
                  <c:v>2020</c:v>
                </c:pt>
                <c:pt idx="1">
                  <c:v>2021</c:v>
                </c:pt>
                <c:pt idx="2">
                  <c:v>2022</c:v>
                </c:pt>
              </c:numCache>
            </c:numRef>
          </c:cat>
          <c:val>
            <c:numRef>
              <c:f>'ventas Graficos'!$B$6:$D$6</c:f>
              <c:numCache>
                <c:formatCode>#,##0</c:formatCode>
                <c:ptCount val="3"/>
                <c:pt idx="0">
                  <c:v>28150297</c:v>
                </c:pt>
                <c:pt idx="1">
                  <c:v>30997346</c:v>
                </c:pt>
                <c:pt idx="2">
                  <c:v>29171212</c:v>
                </c:pt>
              </c:numCache>
            </c:numRef>
          </c:val>
          <c:smooth val="1"/>
          <c:extLst>
            <c:ext xmlns:c15="http://schemas.microsoft.com/office/drawing/2012/chart" uri="{02D57815-91ED-43cb-92C2-25804820EDAC}">
              <c15:datalabelsRange>
                <c15:f>'ventas Graficos'!$B$12:$D$12</c15:f>
                <c15:dlblRangeCache>
                  <c:ptCount val="3"/>
                  <c:pt idx="0">
                    <c:v>86%</c:v>
                  </c:pt>
                  <c:pt idx="1">
                    <c:v>85%</c:v>
                  </c:pt>
                  <c:pt idx="2">
                    <c:v>85%</c:v>
                  </c:pt>
                </c15:dlblRangeCache>
              </c15:datalabelsRange>
            </c:ext>
            <c:ext xmlns:c16="http://schemas.microsoft.com/office/drawing/2014/chart" uri="{C3380CC4-5D6E-409C-BE32-E72D297353CC}">
              <c16:uniqueId val="{00000007-93F2-4D45-91DE-182D87EA388F}"/>
            </c:ext>
          </c:extLst>
        </c:ser>
        <c:ser>
          <c:idx val="2"/>
          <c:order val="2"/>
          <c:tx>
            <c:strRef>
              <c:f>'ventas Graficos'!$A$7</c:f>
              <c:strCache>
                <c:ptCount val="1"/>
                <c:pt idx="0">
                  <c:v>Otras Regiones</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dLbls>
            <c:dLbl>
              <c:idx val="0"/>
              <c:layout>
                <c:manualLayout>
                  <c:x val="-5.0159854786189173E-2"/>
                  <c:y val="-8.4459298921830545E-2"/>
                </c:manualLayout>
              </c:layout>
              <c:tx>
                <c:rich>
                  <a:bodyPr/>
                  <a:lstStyle/>
                  <a:p>
                    <a:fld id="{C2DDBECC-A901-40CE-A755-33CBA72D2A8F}" type="CELLRANGE">
                      <a:rPr lang="en-US" baseline="0"/>
                      <a:pPr/>
                      <a:t>[CELLRANGE]</a:t>
                    </a:fld>
                    <a:r>
                      <a:rPr lang="en-US" baseline="0"/>
                      <a:t>; </a:t>
                    </a:r>
                    <a:fld id="{BEFDCECF-3094-4519-BDE6-3F3FB4441074}"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3F2-4D45-91DE-182D87EA388F}"/>
                </c:ext>
              </c:extLst>
            </c:dLbl>
            <c:dLbl>
              <c:idx val="1"/>
              <c:layout>
                <c:manualLayout>
                  <c:x val="-4.7002167988191804E-2"/>
                  <c:y val="-0.10229653206266065"/>
                </c:manualLayout>
              </c:layout>
              <c:tx>
                <c:rich>
                  <a:bodyPr/>
                  <a:lstStyle/>
                  <a:p>
                    <a:fld id="{D31EE2A8-CE4F-4B69-978E-0CAFF8823E8D}" type="CELLRANGE">
                      <a:rPr lang="en-US" baseline="0"/>
                      <a:pPr/>
                      <a:t>[CELLRANGE]</a:t>
                    </a:fld>
                    <a:r>
                      <a:rPr lang="en-US" baseline="0"/>
                      <a:t>; </a:t>
                    </a:r>
                    <a:fld id="{575EC2DD-04F4-4B41-9103-FA5C839C9648}"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3F2-4D45-91DE-182D87EA388F}"/>
                </c:ext>
              </c:extLst>
            </c:dLbl>
            <c:dLbl>
              <c:idx val="2"/>
              <c:layout>
                <c:manualLayout>
                  <c:x val="-4.7002167988191741E-2"/>
                  <c:y val="-0.11716089301335252"/>
                </c:manualLayout>
              </c:layout>
              <c:tx>
                <c:rich>
                  <a:bodyPr/>
                  <a:lstStyle/>
                  <a:p>
                    <a:fld id="{A43004D6-46FB-4554-B2EA-66642B112B21}" type="CELLRANGE">
                      <a:rPr lang="en-US" baseline="0"/>
                      <a:pPr/>
                      <a:t>[CELLRANGE]</a:t>
                    </a:fld>
                    <a:r>
                      <a:rPr lang="en-US" baseline="0"/>
                      <a:t>; </a:t>
                    </a:r>
                    <a:fld id="{B7066ABA-9C96-426E-ADE7-6F58169416A9}"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3F2-4D45-91DE-182D87EA388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'ventas Graficos'!$B$4:$D$4</c:f>
              <c:numCache>
                <c:formatCode>General</c:formatCode>
                <c:ptCount val="3"/>
                <c:pt idx="0">
                  <c:v>2020</c:v>
                </c:pt>
                <c:pt idx="1">
                  <c:v>2021</c:v>
                </c:pt>
                <c:pt idx="2">
                  <c:v>2022</c:v>
                </c:pt>
              </c:numCache>
            </c:numRef>
          </c:cat>
          <c:val>
            <c:numRef>
              <c:f>'ventas Graficos'!$B$7:$D$7</c:f>
              <c:numCache>
                <c:formatCode>#,##0</c:formatCode>
                <c:ptCount val="3"/>
                <c:pt idx="0">
                  <c:v>2883654</c:v>
                </c:pt>
                <c:pt idx="1">
                  <c:v>3469057</c:v>
                </c:pt>
                <c:pt idx="2">
                  <c:v>3443863</c:v>
                </c:pt>
              </c:numCache>
            </c:numRef>
          </c:val>
          <c:smooth val="1"/>
          <c:extLst>
            <c:ext xmlns:c15="http://schemas.microsoft.com/office/drawing/2012/chart" uri="{02D57815-91ED-43cb-92C2-25804820EDAC}">
              <c15:datalabelsRange>
                <c15:f>'ventas Graficos'!$B$13:$D$13</c15:f>
                <c15:dlblRangeCache>
                  <c:ptCount val="3"/>
                  <c:pt idx="0">
                    <c:v>9%</c:v>
                  </c:pt>
                  <c:pt idx="1">
                    <c:v>10%</c:v>
                  </c:pt>
                  <c:pt idx="2">
                    <c:v>10%</c:v>
                  </c:pt>
                </c15:dlblRangeCache>
              </c15:datalabelsRange>
            </c:ext>
            <c:ext xmlns:c16="http://schemas.microsoft.com/office/drawing/2014/chart" uri="{C3380CC4-5D6E-409C-BE32-E72D297353CC}">
              <c16:uniqueId val="{0000000B-93F2-4D45-91DE-182D87EA388F}"/>
            </c:ext>
          </c:extLst>
        </c:ser>
        <c:ser>
          <c:idx val="3"/>
          <c:order val="3"/>
          <c:tx>
            <c:strRef>
              <c:f>'ventas Graficos'!$A$8</c:f>
              <c:strCache>
                <c:ptCount val="1"/>
                <c:pt idx="0">
                  <c:v>Nacional</c:v>
                </c:pt>
              </c:strCache>
            </c:strRef>
          </c:tx>
          <c:spPr>
            <a:ln w="28575" cap="rnd">
              <a:solidFill>
                <a:schemeClr val="accent4"/>
              </a:solidFill>
              <a:round/>
            </a:ln>
            <a:effectLst/>
          </c:spPr>
          <c:marker>
            <c:symbol val="square"/>
            <c:size val="5"/>
            <c:spPr>
              <a:solidFill>
                <a:schemeClr val="accent4"/>
              </a:solidFill>
              <a:ln w="9525">
                <a:solidFill>
                  <a:schemeClr val="accent4"/>
                </a:solidFill>
              </a:ln>
              <a:effectLst/>
            </c:spPr>
          </c:marker>
          <c:dLbls>
            <c:dLbl>
              <c:idx val="1"/>
              <c:layout>
                <c:manualLayout>
                  <c:x val="-5.6601535854103928E-2"/>
                  <c:y val="-3.03211861242737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3F2-4D45-91DE-182D87EA388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'ventas Graficos'!$B$4:$D$4</c:f>
              <c:numCache>
                <c:formatCode>General</c:formatCode>
                <c:ptCount val="3"/>
                <c:pt idx="0">
                  <c:v>2020</c:v>
                </c:pt>
                <c:pt idx="1">
                  <c:v>2021</c:v>
                </c:pt>
                <c:pt idx="2">
                  <c:v>2022</c:v>
                </c:pt>
              </c:numCache>
            </c:numRef>
          </c:cat>
          <c:val>
            <c:numRef>
              <c:f>'ventas Graficos'!$B$8:$D$8</c:f>
              <c:numCache>
                <c:formatCode>#,##0</c:formatCode>
                <c:ptCount val="3"/>
                <c:pt idx="0">
                  <c:v>32815031</c:v>
                </c:pt>
                <c:pt idx="1">
                  <c:v>36351785</c:v>
                </c:pt>
                <c:pt idx="2">
                  <c:v>34490218</c:v>
                </c:pt>
              </c:numCache>
            </c:numRef>
          </c:val>
          <c:smooth val="1"/>
          <c:extLst>
            <c:ext xmlns:c16="http://schemas.microsoft.com/office/drawing/2014/chart" uri="{C3380CC4-5D6E-409C-BE32-E72D297353CC}">
              <c16:uniqueId val="{0000000D-93F2-4D45-91DE-182D87EA388F}"/>
            </c:ext>
          </c:extLst>
        </c:ser>
        <c:dLbls>
          <c:dLblPos val="t"/>
          <c:showLegendKey val="0"/>
          <c:showVal val="1"/>
          <c:showCatName val="0"/>
          <c:showSerName val="0"/>
          <c:showPercent val="0"/>
          <c:showBubbleSize val="0"/>
        </c:dLbls>
        <c:marker val="1"/>
        <c:smooth val="0"/>
        <c:axId val="1675011616"/>
        <c:axId val="1834136640"/>
      </c:lineChart>
      <c:catAx>
        <c:axId val="167501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834136640"/>
        <c:crosses val="autoZero"/>
        <c:auto val="1"/>
        <c:lblAlgn val="ctr"/>
        <c:lblOffset val="100"/>
        <c:noMultiLvlLbl val="0"/>
      </c:catAx>
      <c:valAx>
        <c:axId val="1834136640"/>
        <c:scaling>
          <c:orientation val="minMax"/>
          <c:max val="37000000"/>
          <c:min val="15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675011616"/>
        <c:crosses val="autoZero"/>
        <c:crossBetween val="between"/>
        <c:majorUnit val="5000000"/>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rnd" cmpd="sng" algn="ctr">
      <a:solidFill>
        <a:schemeClr val="tx1">
          <a:lumMod val="15000"/>
          <a:lumOff val="85000"/>
        </a:schemeClr>
      </a:solidFill>
      <a:round/>
    </a:ln>
    <a:effectLst/>
  </c:spPr>
  <c:txPr>
    <a:bodyPr/>
    <a:lstStyle/>
    <a:p>
      <a:pPr>
        <a:defRPr/>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'ventas Graficos'!$A$68</c:f>
              <c:strCache>
                <c:ptCount val="1"/>
                <c:pt idx="0">
                  <c:v>Pequeñas</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0"/>
              <c:tx>
                <c:rich>
                  <a:bodyPr/>
                  <a:lstStyle/>
                  <a:p>
                    <a:fld id="{265DE6AD-CE7E-412B-8EBA-4D280669E609}" type="CELLRANGE">
                      <a:rPr lang="en-US"/>
                      <a:pPr/>
                      <a:t>[CELLRANGE]</a:t>
                    </a:fld>
                    <a:r>
                      <a:rPr lang="en-US" baseline="0"/>
                      <a:t>; </a:t>
                    </a:r>
                    <a:fld id="{614A86EE-13DA-412E-AAF0-295264A1E56B}"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704-425E-8E84-96F09C32E5D5}"/>
                </c:ext>
              </c:extLst>
            </c:dLbl>
            <c:dLbl>
              <c:idx val="1"/>
              <c:tx>
                <c:rich>
                  <a:bodyPr/>
                  <a:lstStyle/>
                  <a:p>
                    <a:fld id="{5ECE6BC1-FDE8-4B7C-8DB1-B5EDB115A644}" type="CELLRANGE">
                      <a:rPr lang="en-US"/>
                      <a:pPr/>
                      <a:t>[CELLRANGE]</a:t>
                    </a:fld>
                    <a:r>
                      <a:rPr lang="en-US" baseline="0"/>
                      <a:t>; </a:t>
                    </a:r>
                    <a:fld id="{B48C07B6-9DEB-4D04-87B5-77F757530917}"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704-425E-8E84-96F09C32E5D5}"/>
                </c:ext>
              </c:extLst>
            </c:dLbl>
            <c:dLbl>
              <c:idx val="2"/>
              <c:tx>
                <c:rich>
                  <a:bodyPr/>
                  <a:lstStyle/>
                  <a:p>
                    <a:fld id="{5E095251-1F8C-4813-85B2-1348234A44F8}" type="CELLRANGE">
                      <a:rPr lang="en-US"/>
                      <a:pPr/>
                      <a:t>[CELLRANGE]</a:t>
                    </a:fld>
                    <a:r>
                      <a:rPr lang="en-US" baseline="0"/>
                      <a:t>; </a:t>
                    </a:r>
                    <a:fld id="{03F3A1A5-D79B-4E41-B5DB-EE82FF7694AA}"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04-425E-8E84-96F09C32E5D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'ventas Graficos'!$B$67:$D$67</c:f>
              <c:strCache>
                <c:ptCount val="3"/>
                <c:pt idx="0">
                  <c:v>2020</c:v>
                </c:pt>
                <c:pt idx="1">
                  <c:v>2021</c:v>
                </c:pt>
                <c:pt idx="2">
                  <c:v>2022</c:v>
                </c:pt>
              </c:strCache>
            </c:strRef>
          </c:cat>
          <c:val>
            <c:numRef>
              <c:f>'ventas Graficos'!$B$68:$D$68</c:f>
              <c:numCache>
                <c:formatCode>#,##0</c:formatCode>
                <c:ptCount val="3"/>
                <c:pt idx="0">
                  <c:v>87712</c:v>
                </c:pt>
                <c:pt idx="1">
                  <c:v>89362</c:v>
                </c:pt>
                <c:pt idx="2">
                  <c:v>75005</c:v>
                </c:pt>
              </c:numCache>
            </c:numRef>
          </c:val>
          <c:smooth val="1"/>
          <c:extLst>
            <c:ext xmlns:c15="http://schemas.microsoft.com/office/drawing/2012/chart" uri="{02D57815-91ED-43cb-92C2-25804820EDAC}">
              <c15:datalabelsRange>
                <c15:f>'ventas Graficos'!$B$74:$D$74</c15:f>
                <c15:dlblRangeCache>
                  <c:ptCount val="3"/>
                  <c:pt idx="0">
                    <c:v>5%</c:v>
                  </c:pt>
                  <c:pt idx="1">
                    <c:v>5%</c:v>
                  </c:pt>
                  <c:pt idx="2">
                    <c:v>4%</c:v>
                  </c:pt>
                </c15:dlblRangeCache>
              </c15:datalabelsRange>
            </c:ext>
            <c:ext xmlns:c16="http://schemas.microsoft.com/office/drawing/2014/chart" uri="{C3380CC4-5D6E-409C-BE32-E72D297353CC}">
              <c16:uniqueId val="{00000003-B704-425E-8E84-96F09C32E5D5}"/>
            </c:ext>
          </c:extLst>
        </c:ser>
        <c:ser>
          <c:idx val="1"/>
          <c:order val="1"/>
          <c:tx>
            <c:strRef>
              <c:f>'ventas Graficos'!$A$69</c:f>
              <c:strCache>
                <c:ptCount val="1"/>
                <c:pt idx="0">
                  <c:v>Mediana Menor</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Lbls>
            <c:dLbl>
              <c:idx val="0"/>
              <c:tx>
                <c:rich>
                  <a:bodyPr/>
                  <a:lstStyle/>
                  <a:p>
                    <a:fld id="{FFC5561B-D1A2-4229-965F-3DA4CACDB569}" type="CELLRANGE">
                      <a:rPr lang="en-US"/>
                      <a:pPr/>
                      <a:t>[CELLRANGE]</a:t>
                    </a:fld>
                    <a:r>
                      <a:rPr lang="en-US" baseline="0"/>
                      <a:t>; </a:t>
                    </a:r>
                    <a:fld id="{04C854FB-D293-40DF-B598-F6235F8990A0}"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04-425E-8E84-96F09C32E5D5}"/>
                </c:ext>
              </c:extLst>
            </c:dLbl>
            <c:dLbl>
              <c:idx val="1"/>
              <c:tx>
                <c:rich>
                  <a:bodyPr/>
                  <a:lstStyle/>
                  <a:p>
                    <a:fld id="{3F213053-CD09-4124-9CA9-309ABB893FAC}" type="CELLRANGE">
                      <a:rPr lang="en-US"/>
                      <a:pPr/>
                      <a:t>[CELLRANGE]</a:t>
                    </a:fld>
                    <a:r>
                      <a:rPr lang="en-US" baseline="0"/>
                      <a:t>; </a:t>
                    </a:r>
                    <a:fld id="{5C210349-0CA6-43B5-8974-56E7BC73E202}"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04-425E-8E84-96F09C32E5D5}"/>
                </c:ext>
              </c:extLst>
            </c:dLbl>
            <c:dLbl>
              <c:idx val="2"/>
              <c:tx>
                <c:rich>
                  <a:bodyPr/>
                  <a:lstStyle/>
                  <a:p>
                    <a:fld id="{85AD5B3B-16EF-45E6-89C2-A3F525F2CD3B}" type="CELLRANGE">
                      <a:rPr lang="en-US"/>
                      <a:pPr/>
                      <a:t>[CELLRANGE]</a:t>
                    </a:fld>
                    <a:r>
                      <a:rPr lang="en-US" baseline="0"/>
                      <a:t>; </a:t>
                    </a:r>
                    <a:fld id="{6214B7C8-506D-4694-944E-00157FD3E15B}"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704-425E-8E84-96F09C32E5D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'ventas Graficos'!$B$67:$D$67</c:f>
              <c:strCache>
                <c:ptCount val="3"/>
                <c:pt idx="0">
                  <c:v>2020</c:v>
                </c:pt>
                <c:pt idx="1">
                  <c:v>2021</c:v>
                </c:pt>
                <c:pt idx="2">
                  <c:v>2022</c:v>
                </c:pt>
              </c:strCache>
            </c:strRef>
          </c:cat>
          <c:val>
            <c:numRef>
              <c:f>'ventas Graficos'!$B$69:$D$69</c:f>
              <c:numCache>
                <c:formatCode>#,##0</c:formatCode>
                <c:ptCount val="3"/>
                <c:pt idx="0">
                  <c:v>323277</c:v>
                </c:pt>
                <c:pt idx="1">
                  <c:v>319346</c:v>
                </c:pt>
                <c:pt idx="2">
                  <c:v>293425</c:v>
                </c:pt>
              </c:numCache>
            </c:numRef>
          </c:val>
          <c:smooth val="1"/>
          <c:extLst>
            <c:ext xmlns:c15="http://schemas.microsoft.com/office/drawing/2012/chart" uri="{02D57815-91ED-43cb-92C2-25804820EDAC}">
              <c15:datalabelsRange>
                <c15:f>'ventas Graficos'!$B$75:$D$75</c15:f>
                <c15:dlblRangeCache>
                  <c:ptCount val="3"/>
                  <c:pt idx="0">
                    <c:v>18%</c:v>
                  </c:pt>
                  <c:pt idx="1">
                    <c:v>17%</c:v>
                  </c:pt>
                  <c:pt idx="2">
                    <c:v>16%</c:v>
                  </c:pt>
                </c15:dlblRangeCache>
              </c15:datalabelsRange>
            </c:ext>
            <c:ext xmlns:c16="http://schemas.microsoft.com/office/drawing/2014/chart" uri="{C3380CC4-5D6E-409C-BE32-E72D297353CC}">
              <c16:uniqueId val="{00000007-B704-425E-8E84-96F09C32E5D5}"/>
            </c:ext>
          </c:extLst>
        </c:ser>
        <c:ser>
          <c:idx val="2"/>
          <c:order val="2"/>
          <c:tx>
            <c:strRef>
              <c:f>'ventas Graficos'!$A$70</c:f>
              <c:strCache>
                <c:ptCount val="1"/>
                <c:pt idx="0">
                  <c:v>Mediana Mayor</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dLbls>
            <c:dLbl>
              <c:idx val="0"/>
              <c:tx>
                <c:rich>
                  <a:bodyPr/>
                  <a:lstStyle/>
                  <a:p>
                    <a:fld id="{E1930ADF-B203-430C-BA32-D740C94F13FB}" type="CELLRANGE">
                      <a:rPr lang="en-US"/>
                      <a:pPr/>
                      <a:t>[CELLRANGE]</a:t>
                    </a:fld>
                    <a:r>
                      <a:rPr lang="en-US" baseline="0"/>
                      <a:t>; </a:t>
                    </a:r>
                    <a:fld id="{40482CB4-9CAD-4544-B097-4B5D1DEA42CF}"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704-425E-8E84-96F09C32E5D5}"/>
                </c:ext>
              </c:extLst>
            </c:dLbl>
            <c:dLbl>
              <c:idx val="1"/>
              <c:layout>
                <c:manualLayout>
                  <c:x val="-3.9348829841155376E-2"/>
                  <c:y val="4.5287215852993716E-2"/>
                </c:manualLayout>
              </c:layout>
              <c:tx>
                <c:rich>
                  <a:bodyPr/>
                  <a:lstStyle/>
                  <a:p>
                    <a:fld id="{076F03F5-7EEC-4ED2-BA8D-186139CECA56}" type="CELLRANGE">
                      <a:rPr lang="en-US" baseline="0"/>
                      <a:pPr/>
                      <a:t>[CELLRANGE]</a:t>
                    </a:fld>
                    <a:r>
                      <a:rPr lang="en-US" baseline="0"/>
                      <a:t>; </a:t>
                    </a:r>
                    <a:fld id="{631BC3F5-E784-44FF-AA2F-9C48FA4F011B}"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704-425E-8E84-96F09C32E5D5}"/>
                </c:ext>
              </c:extLst>
            </c:dLbl>
            <c:dLbl>
              <c:idx val="2"/>
              <c:layout>
                <c:manualLayout>
                  <c:x val="-3.0714183811217176E-2"/>
                  <c:y val="-8.4723603595077829E-2"/>
                </c:manualLayout>
              </c:layout>
              <c:tx>
                <c:rich>
                  <a:bodyPr/>
                  <a:lstStyle/>
                  <a:p>
                    <a:fld id="{86F5A29F-F321-4ECB-BB12-DB12438580D6}" type="CELLRANGE">
                      <a:rPr lang="en-US" baseline="0"/>
                      <a:pPr/>
                      <a:t>[CELLRANGE]</a:t>
                    </a:fld>
                    <a:r>
                      <a:rPr lang="en-US" baseline="0"/>
                      <a:t>; </a:t>
                    </a:r>
                    <a:fld id="{CFB2BF4E-EC2E-44A2-96B6-847F65D15F41}"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704-425E-8E84-96F09C32E5D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15875" cap="flat" cmpd="sng" algn="ctr">
                      <a:solidFill>
                        <a:schemeClr val="tx1">
                          <a:lumMod val="35000"/>
                          <a:lumOff val="65000"/>
                        </a:schemeClr>
                      </a:solidFill>
                      <a:round/>
                    </a:ln>
                    <a:effectLst/>
                  </c:spPr>
                </c15:leaderLines>
              </c:ext>
            </c:extLst>
          </c:dLbls>
          <c:cat>
            <c:strRef>
              <c:f>'ventas Graficos'!$B$67:$D$67</c:f>
              <c:strCache>
                <c:ptCount val="3"/>
                <c:pt idx="0">
                  <c:v>2020</c:v>
                </c:pt>
                <c:pt idx="1">
                  <c:v>2021</c:v>
                </c:pt>
                <c:pt idx="2">
                  <c:v>2022</c:v>
                </c:pt>
              </c:strCache>
            </c:strRef>
          </c:cat>
          <c:val>
            <c:numRef>
              <c:f>'ventas Graficos'!$B$70:$D$70</c:f>
              <c:numCache>
                <c:formatCode>#,##0</c:formatCode>
                <c:ptCount val="3"/>
                <c:pt idx="0">
                  <c:v>730306</c:v>
                </c:pt>
                <c:pt idx="1">
                  <c:v>700578</c:v>
                </c:pt>
                <c:pt idx="2">
                  <c:v>778521</c:v>
                </c:pt>
              </c:numCache>
            </c:numRef>
          </c:val>
          <c:smooth val="1"/>
          <c:extLst>
            <c:ext xmlns:c15="http://schemas.microsoft.com/office/drawing/2012/chart" uri="{02D57815-91ED-43cb-92C2-25804820EDAC}">
              <c15:datalabelsRange>
                <c15:f>'ventas Graficos'!$B$76:$D$76</c15:f>
                <c15:dlblRangeCache>
                  <c:ptCount val="3"/>
                  <c:pt idx="0">
                    <c:v>41%</c:v>
                  </c:pt>
                  <c:pt idx="1">
                    <c:v>37%</c:v>
                  </c:pt>
                  <c:pt idx="2">
                    <c:v>42%</c:v>
                  </c:pt>
                </c15:dlblRangeCache>
              </c15:datalabelsRange>
            </c:ext>
            <c:ext xmlns:c16="http://schemas.microsoft.com/office/drawing/2014/chart" uri="{C3380CC4-5D6E-409C-BE32-E72D297353CC}">
              <c16:uniqueId val="{0000000B-B704-425E-8E84-96F09C32E5D5}"/>
            </c:ext>
          </c:extLst>
        </c:ser>
        <c:ser>
          <c:idx val="3"/>
          <c:order val="3"/>
          <c:tx>
            <c:strRef>
              <c:f>'ventas Graficos'!$A$71</c:f>
              <c:strCache>
                <c:ptCount val="1"/>
                <c:pt idx="0">
                  <c:v>Grandes</c:v>
                </c:pt>
              </c:strCache>
            </c:strRef>
          </c:tx>
          <c:spPr>
            <a:ln w="28575" cap="rnd">
              <a:solidFill>
                <a:schemeClr val="accent4"/>
              </a:solidFill>
              <a:round/>
            </a:ln>
            <a:effectLst/>
          </c:spPr>
          <c:marker>
            <c:symbol val="square"/>
            <c:size val="5"/>
            <c:spPr>
              <a:solidFill>
                <a:schemeClr val="accent4">
                  <a:lumMod val="75000"/>
                </a:schemeClr>
              </a:solidFill>
              <a:ln w="9525">
                <a:solidFill>
                  <a:schemeClr val="accent4"/>
                </a:solidFill>
              </a:ln>
              <a:effectLst/>
            </c:spPr>
          </c:marker>
          <c:dLbls>
            <c:dLbl>
              <c:idx val="0"/>
              <c:layout>
                <c:manualLayout>
                  <c:x val="-9.691313670741003E-2"/>
                  <c:y val="2.7952439926584267E-2"/>
                </c:manualLayout>
              </c:layout>
              <c:tx>
                <c:rich>
                  <a:bodyPr/>
                  <a:lstStyle/>
                  <a:p>
                    <a:fld id="{ECA5DAFD-9971-4A66-BE48-D16EB9F2A39B}" type="CELLRANGE">
                      <a:rPr lang="en-US" baseline="0"/>
                      <a:pPr/>
                      <a:t>[CELLRANGE]</a:t>
                    </a:fld>
                    <a:r>
                      <a:rPr lang="en-US" baseline="0"/>
                      <a:t>; </a:t>
                    </a:r>
                    <a:fld id="{9E0DDE79-9983-4AF6-BB0C-0A1DA7496E71}"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B704-425E-8E84-96F09C32E5D5}"/>
                </c:ext>
              </c:extLst>
            </c:dLbl>
            <c:dLbl>
              <c:idx val="1"/>
              <c:layout>
                <c:manualLayout>
                  <c:x val="-4.0787937512811741E-2"/>
                  <c:y val="-7.6056215631873009E-2"/>
                </c:manualLayout>
              </c:layout>
              <c:tx>
                <c:rich>
                  <a:bodyPr/>
                  <a:lstStyle/>
                  <a:p>
                    <a:fld id="{DBAD51AE-FDE2-418E-BC81-BA875172308C}" type="CELLRANGE">
                      <a:rPr lang="en-US" baseline="0"/>
                      <a:pPr/>
                      <a:t>[CELLRANGE]</a:t>
                    </a:fld>
                    <a:r>
                      <a:rPr lang="en-US" baseline="0"/>
                      <a:t>; </a:t>
                    </a:r>
                    <a:fld id="{8E9400B5-9998-41F8-8B4F-D816D1CEA4AA}"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704-425E-8E84-96F09C32E5D5}"/>
                </c:ext>
              </c:extLst>
            </c:dLbl>
            <c:dLbl>
              <c:idx val="2"/>
              <c:layout>
                <c:manualLayout>
                  <c:x val="-2.4957753124591815E-2"/>
                  <c:y val="5.3954603816198599E-2"/>
                </c:manualLayout>
              </c:layout>
              <c:tx>
                <c:rich>
                  <a:bodyPr/>
                  <a:lstStyle/>
                  <a:p>
                    <a:fld id="{1E66B5FF-DFA5-43FB-8428-7667A86E472A}" type="CELLRANGE">
                      <a:rPr lang="en-US" baseline="0"/>
                      <a:pPr/>
                      <a:t>[CELLRANGE]</a:t>
                    </a:fld>
                    <a:r>
                      <a:rPr lang="en-US" baseline="0"/>
                      <a:t>; </a:t>
                    </a:r>
                    <a:fld id="{4E85FFBB-AB92-48C3-8A42-CB2205D1826E}"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B704-425E-8E84-96F09C32E5D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15875" cap="sq" cmpd="sng" algn="ctr">
                      <a:solidFill>
                        <a:schemeClr val="tx1">
                          <a:lumMod val="35000"/>
                          <a:lumOff val="65000"/>
                        </a:schemeClr>
                      </a:solidFill>
                      <a:prstDash val="solid"/>
                      <a:round/>
                    </a:ln>
                    <a:effectLst/>
                  </c:spPr>
                </c15:leaderLines>
              </c:ext>
            </c:extLst>
          </c:dLbls>
          <c:cat>
            <c:strRef>
              <c:f>'ventas Graficos'!$B$67:$D$67</c:f>
              <c:strCache>
                <c:ptCount val="3"/>
                <c:pt idx="0">
                  <c:v>2020</c:v>
                </c:pt>
                <c:pt idx="1">
                  <c:v>2021</c:v>
                </c:pt>
                <c:pt idx="2">
                  <c:v>2022</c:v>
                </c:pt>
              </c:strCache>
            </c:strRef>
          </c:cat>
          <c:val>
            <c:numRef>
              <c:f>'ventas Graficos'!$B$71:$D$71</c:f>
              <c:numCache>
                <c:formatCode>#,##0</c:formatCode>
                <c:ptCount val="3"/>
                <c:pt idx="0">
                  <c:v>639783</c:v>
                </c:pt>
                <c:pt idx="1">
                  <c:v>776094</c:v>
                </c:pt>
                <c:pt idx="2">
                  <c:v>728191</c:v>
                </c:pt>
              </c:numCache>
            </c:numRef>
          </c:val>
          <c:smooth val="1"/>
          <c:extLst>
            <c:ext xmlns:c15="http://schemas.microsoft.com/office/drawing/2012/chart" uri="{02D57815-91ED-43cb-92C2-25804820EDAC}">
              <c15:datalabelsRange>
                <c15:f>'ventas Graficos'!$B$77:$D$77</c15:f>
                <c15:dlblRangeCache>
                  <c:ptCount val="3"/>
                  <c:pt idx="0">
                    <c:v>36%</c:v>
                  </c:pt>
                  <c:pt idx="1">
                    <c:v>41%</c:v>
                  </c:pt>
                  <c:pt idx="2">
                    <c:v>39%</c:v>
                  </c:pt>
                </c15:dlblRangeCache>
              </c15:datalabelsRange>
            </c:ext>
            <c:ext xmlns:c16="http://schemas.microsoft.com/office/drawing/2014/chart" uri="{C3380CC4-5D6E-409C-BE32-E72D297353CC}">
              <c16:uniqueId val="{0000000F-B704-425E-8E84-96F09C32E5D5}"/>
            </c:ext>
          </c:extLst>
        </c:ser>
        <c:ser>
          <c:idx val="4"/>
          <c:order val="4"/>
          <c:tx>
            <c:strRef>
              <c:f>'ventas Graficos'!$A$72</c:f>
              <c:strCache>
                <c:ptCount val="1"/>
                <c:pt idx="0">
                  <c:v>Venta Regional</c:v>
                </c:pt>
              </c:strCache>
            </c:strRef>
          </c:tx>
          <c:spPr>
            <a:ln w="28575" cap="rnd">
              <a:solidFill>
                <a:schemeClr val="accent5"/>
              </a:solidFill>
              <a:round/>
            </a:ln>
            <a:effectLst/>
          </c:spPr>
          <c:marker>
            <c:symbol val="squar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'ventas Graficos'!$B$67:$D$67</c:f>
              <c:strCache>
                <c:ptCount val="3"/>
                <c:pt idx="0">
                  <c:v>2020</c:v>
                </c:pt>
                <c:pt idx="1">
                  <c:v>2021</c:v>
                </c:pt>
                <c:pt idx="2">
                  <c:v>2022</c:v>
                </c:pt>
              </c:strCache>
            </c:strRef>
          </c:cat>
          <c:val>
            <c:numRef>
              <c:f>'ventas Graficos'!$B$72:$D$72</c:f>
              <c:numCache>
                <c:formatCode>#,##0</c:formatCode>
                <c:ptCount val="3"/>
                <c:pt idx="0">
                  <c:v>1781078</c:v>
                </c:pt>
                <c:pt idx="1">
                  <c:v>1885380</c:v>
                </c:pt>
                <c:pt idx="2">
                  <c:v>1875142</c:v>
                </c:pt>
              </c:numCache>
            </c:numRef>
          </c:val>
          <c:smooth val="1"/>
          <c:extLst>
            <c:ext xmlns:c16="http://schemas.microsoft.com/office/drawing/2014/chart" uri="{C3380CC4-5D6E-409C-BE32-E72D297353CC}">
              <c16:uniqueId val="{00000010-B704-425E-8E84-96F09C32E5D5}"/>
            </c:ext>
          </c:extLst>
        </c:ser>
        <c:dLbls>
          <c:dLblPos val="t"/>
          <c:showLegendKey val="0"/>
          <c:showVal val="1"/>
          <c:showCatName val="0"/>
          <c:showSerName val="0"/>
          <c:showPercent val="0"/>
          <c:showBubbleSize val="0"/>
        </c:dLbls>
        <c:marker val="1"/>
        <c:smooth val="0"/>
        <c:axId val="1878760160"/>
        <c:axId val="1613663472"/>
      </c:lineChart>
      <c:catAx>
        <c:axId val="187876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L"/>
          </a:p>
        </c:txPr>
        <c:crossAx val="1613663472"/>
        <c:crosses val="autoZero"/>
        <c:auto val="1"/>
        <c:lblAlgn val="ctr"/>
        <c:lblOffset val="100"/>
        <c:noMultiLvlLbl val="0"/>
      </c:catAx>
      <c:valAx>
        <c:axId val="1613663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87876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CL" sz="1400" b="1" i="0" u="none" strike="noStrike" kern="1200" spc="0" baseline="0">
                <a:solidFill>
                  <a:sysClr val="windowText" lastClr="000000">
                    <a:lumMod val="65000"/>
                    <a:lumOff val="35000"/>
                  </a:sysClr>
                </a:solidFill>
              </a:rPr>
              <a:t>Promedio de ventas empresas pequeñas(en millones de pesos)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cked"/>
        <c:varyColors val="0"/>
        <c:ser>
          <c:idx val="0"/>
          <c:order val="0"/>
          <c:tx>
            <c:strRef>
              <c:f>'ventas graficos'!$A$365</c:f>
              <c:strCache>
                <c:ptCount val="1"/>
                <c:pt idx="0">
                  <c:v>Antofagasta</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0"/>
              <c:layout>
                <c:manualLayout>
                  <c:x val="7.0555555555555554E-3"/>
                  <c:y val="-5.0396825396825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B8-4679-A00E-A69D39584B4F}"/>
                </c:ext>
              </c:extLst>
            </c:dLbl>
            <c:dLbl>
              <c:idx val="1"/>
              <c:layout>
                <c:manualLayout>
                  <c:x val="6.4675178792741559E-17"/>
                  <c:y val="-4.535714285714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B8-4679-A00E-A69D39584B4F}"/>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'ventas graficos'!$B$364:$D$364</c:f>
              <c:strCache>
                <c:ptCount val="3"/>
                <c:pt idx="0">
                  <c:v>2020</c:v>
                </c:pt>
                <c:pt idx="1">
                  <c:v>2021</c:v>
                </c:pt>
                <c:pt idx="2">
                  <c:v>2022</c:v>
                </c:pt>
              </c:strCache>
            </c:strRef>
          </c:cat>
          <c:val>
            <c:numRef>
              <c:f>'ventas graficos'!$B$365:$D$365</c:f>
              <c:numCache>
                <c:formatCode>#,##0</c:formatCode>
                <c:ptCount val="3"/>
                <c:pt idx="0">
                  <c:v>243646173</c:v>
                </c:pt>
                <c:pt idx="1">
                  <c:v>289199985</c:v>
                </c:pt>
                <c:pt idx="2">
                  <c:v>312523035</c:v>
                </c:pt>
              </c:numCache>
            </c:numRef>
          </c:val>
          <c:smooth val="1"/>
          <c:extLst>
            <c:ext xmlns:c16="http://schemas.microsoft.com/office/drawing/2014/chart" uri="{C3380CC4-5D6E-409C-BE32-E72D297353CC}">
              <c16:uniqueId val="{00000002-71B8-4679-A00E-A69D39584B4F}"/>
            </c:ext>
          </c:extLst>
        </c:ser>
        <c:ser>
          <c:idx val="1"/>
          <c:order val="1"/>
          <c:tx>
            <c:strRef>
              <c:f>'ventas graficos'!$A$366</c:f>
              <c:strCache>
                <c:ptCount val="1"/>
                <c:pt idx="0">
                  <c:v>Metropolitana</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Lbls>
            <c:dLbl>
              <c:idx val="0"/>
              <c:layout>
                <c:manualLayout>
                  <c:x val="0"/>
                  <c:y val="-6.0476190476190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B8-4679-A00E-A69D39584B4F}"/>
                </c:ext>
              </c:extLst>
            </c:dLbl>
            <c:dLbl>
              <c:idx val="1"/>
              <c:layout>
                <c:manualLayout>
                  <c:x val="6.4675178792741559E-17"/>
                  <c:y val="-4.7876984126984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B8-4679-A00E-A69D39584B4F}"/>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'ventas graficos'!$B$364:$D$364</c:f>
              <c:strCache>
                <c:ptCount val="3"/>
                <c:pt idx="0">
                  <c:v>2020</c:v>
                </c:pt>
                <c:pt idx="1">
                  <c:v>2021</c:v>
                </c:pt>
                <c:pt idx="2">
                  <c:v>2022</c:v>
                </c:pt>
              </c:strCache>
            </c:strRef>
          </c:cat>
          <c:val>
            <c:numRef>
              <c:f>'ventas graficos'!$B$366:$D$366</c:f>
              <c:numCache>
                <c:formatCode>#,##0</c:formatCode>
                <c:ptCount val="3"/>
                <c:pt idx="0">
                  <c:v>324356575</c:v>
                </c:pt>
                <c:pt idx="1">
                  <c:v>370038845</c:v>
                </c:pt>
                <c:pt idx="2">
                  <c:v>420185546</c:v>
                </c:pt>
              </c:numCache>
            </c:numRef>
          </c:val>
          <c:smooth val="0"/>
          <c:extLst>
            <c:ext xmlns:c16="http://schemas.microsoft.com/office/drawing/2014/chart" uri="{C3380CC4-5D6E-409C-BE32-E72D297353CC}">
              <c16:uniqueId val="{00000005-71B8-4679-A00E-A69D39584B4F}"/>
            </c:ext>
          </c:extLst>
        </c:ser>
        <c:ser>
          <c:idx val="2"/>
          <c:order val="2"/>
          <c:tx>
            <c:strRef>
              <c:f>'ventas graficos'!$A$367</c:f>
              <c:strCache>
                <c:ptCount val="1"/>
                <c:pt idx="0">
                  <c:v>Nacional</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dLbls>
            <c:dLbl>
              <c:idx val="0"/>
              <c:layout>
                <c:manualLayout>
                  <c:x val="-1.7638888888888888E-3"/>
                  <c:y val="-3.7797619047619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B8-4679-A00E-A69D39584B4F}"/>
                </c:ext>
              </c:extLst>
            </c:dLbl>
            <c:dLbl>
              <c:idx val="1"/>
              <c:layout>
                <c:manualLayout>
                  <c:x val="6.4675178792741559E-17"/>
                  <c:y val="-5.2916666666666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B8-4679-A00E-A69D39584B4F}"/>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'ventas graficos'!$B$364:$D$364</c:f>
              <c:strCache>
                <c:ptCount val="3"/>
                <c:pt idx="0">
                  <c:v>2020</c:v>
                </c:pt>
                <c:pt idx="1">
                  <c:v>2021</c:v>
                </c:pt>
                <c:pt idx="2">
                  <c:v>2022</c:v>
                </c:pt>
              </c:strCache>
            </c:strRef>
          </c:cat>
          <c:val>
            <c:numRef>
              <c:f>'ventas graficos'!$B$367:$D$367</c:f>
              <c:numCache>
                <c:formatCode>#,##0</c:formatCode>
                <c:ptCount val="3"/>
                <c:pt idx="0">
                  <c:v>285114484</c:v>
                </c:pt>
                <c:pt idx="1">
                  <c:v>322887960</c:v>
                </c:pt>
                <c:pt idx="2">
                  <c:v>361858585</c:v>
                </c:pt>
              </c:numCache>
            </c:numRef>
          </c:val>
          <c:smooth val="1"/>
          <c:extLst>
            <c:ext xmlns:c16="http://schemas.microsoft.com/office/drawing/2014/chart" uri="{C3380CC4-5D6E-409C-BE32-E72D297353CC}">
              <c16:uniqueId val="{00000008-71B8-4679-A00E-A69D39584B4F}"/>
            </c:ext>
          </c:extLst>
        </c:ser>
        <c:dLbls>
          <c:showLegendKey val="0"/>
          <c:showVal val="1"/>
          <c:showCatName val="0"/>
          <c:showSerName val="0"/>
          <c:showPercent val="0"/>
          <c:showBubbleSize val="0"/>
        </c:dLbls>
        <c:marker val="1"/>
        <c:smooth val="0"/>
        <c:axId val="1738823631"/>
        <c:axId val="1738817391"/>
      </c:lineChart>
      <c:catAx>
        <c:axId val="17388236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1" i="0" u="none" strike="noStrike" kern="1200" baseline="0">
                <a:solidFill>
                  <a:schemeClr val="tx1">
                    <a:lumMod val="65000"/>
                    <a:lumOff val="35000"/>
                  </a:schemeClr>
                </a:solidFill>
                <a:latin typeface="+mn-lt"/>
                <a:ea typeface="+mn-ea"/>
                <a:cs typeface="+mn-cs"/>
              </a:defRPr>
            </a:pPr>
            <a:endParaRPr lang="es-CL"/>
          </a:p>
        </c:txPr>
        <c:crossAx val="1738817391"/>
        <c:crosses val="autoZero"/>
        <c:auto val="1"/>
        <c:lblAlgn val="ctr"/>
        <c:lblOffset val="100"/>
        <c:noMultiLvlLbl val="0"/>
      </c:catAx>
      <c:valAx>
        <c:axId val="1738817391"/>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738823631"/>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200" b="1"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CL" sz="1400" b="1" i="0" u="none" strike="noStrike" kern="1200" spc="0" baseline="0" dirty="0">
                <a:solidFill>
                  <a:sysClr val="windowText" lastClr="000000">
                    <a:lumMod val="65000"/>
                    <a:lumOff val="35000"/>
                  </a:sysClr>
                </a:solidFill>
              </a:rPr>
              <a:t>Promedio de ventas empresas Mediana menor (en millones de pesos)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4.6309504915514173E-2"/>
          <c:y val="7.6236231217048034E-2"/>
          <c:w val="0.93928390480677892"/>
          <c:h val="0.78721056734306549"/>
        </c:manualLayout>
      </c:layout>
      <c:lineChart>
        <c:grouping val="stacked"/>
        <c:varyColors val="0"/>
        <c:ser>
          <c:idx val="0"/>
          <c:order val="0"/>
          <c:tx>
            <c:strRef>
              <c:f>'ventas graficos'!$A$393</c:f>
              <c:strCache>
                <c:ptCount val="1"/>
                <c:pt idx="0">
                  <c:v>Antofagasta</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0"/>
              <c:layout>
                <c:manualLayout>
                  <c:x val="-2.1166666666666674E-2"/>
                  <c:y val="-2.5198412698412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82-4548-B1E1-11D0FAF03B2C}"/>
                </c:ext>
              </c:extLst>
            </c:dLbl>
            <c:dLbl>
              <c:idx val="1"/>
              <c:layout>
                <c:manualLayout>
                  <c:x val="0"/>
                  <c:y val="-3.77976190476191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82-4548-B1E1-11D0FAF03B2C}"/>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'ventas graficos'!$B$392:$D$392</c:f>
              <c:strCache>
                <c:ptCount val="3"/>
                <c:pt idx="0">
                  <c:v>2020</c:v>
                </c:pt>
                <c:pt idx="1">
                  <c:v>2021</c:v>
                </c:pt>
                <c:pt idx="2">
                  <c:v>2022</c:v>
                </c:pt>
              </c:strCache>
            </c:strRef>
          </c:cat>
          <c:val>
            <c:numRef>
              <c:f>'ventas graficos'!$B$393:$D$393</c:f>
              <c:numCache>
                <c:formatCode>#,##0</c:formatCode>
                <c:ptCount val="3"/>
                <c:pt idx="0">
                  <c:v>1584696017</c:v>
                </c:pt>
                <c:pt idx="1">
                  <c:v>1654647452</c:v>
                </c:pt>
                <c:pt idx="2">
                  <c:v>1893067717</c:v>
                </c:pt>
              </c:numCache>
            </c:numRef>
          </c:val>
          <c:smooth val="0"/>
          <c:extLst xmlns:c15="http://schemas.microsoft.com/office/drawing/2012/chart">
            <c:ext xmlns:c16="http://schemas.microsoft.com/office/drawing/2014/chart" uri="{C3380CC4-5D6E-409C-BE32-E72D297353CC}">
              <c16:uniqueId val="{00000002-1682-4548-B1E1-11D0FAF03B2C}"/>
            </c:ext>
          </c:extLst>
        </c:ser>
        <c:ser>
          <c:idx val="1"/>
          <c:order val="1"/>
          <c:tx>
            <c:strRef>
              <c:f>'ventas graficos'!$A$394</c:f>
              <c:strCache>
                <c:ptCount val="1"/>
                <c:pt idx="0">
                  <c:v>Metropolitana</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Lbls>
            <c:dLbl>
              <c:idx val="0"/>
              <c:layout>
                <c:manualLayout>
                  <c:x val="1.7638888888888888E-3"/>
                  <c:y val="-4.0317460317460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82-4548-B1E1-11D0FAF03B2C}"/>
                </c:ext>
              </c:extLst>
            </c:dLbl>
            <c:dLbl>
              <c:idx val="1"/>
              <c:layout>
                <c:manualLayout>
                  <c:x val="0"/>
                  <c:y val="-3.7797619047619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82-4548-B1E1-11D0FAF03B2C}"/>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'ventas graficos'!$B$392:$D$392</c:f>
              <c:strCache>
                <c:ptCount val="3"/>
                <c:pt idx="0">
                  <c:v>2020</c:v>
                </c:pt>
                <c:pt idx="1">
                  <c:v>2021</c:v>
                </c:pt>
                <c:pt idx="2">
                  <c:v>2022</c:v>
                </c:pt>
              </c:strCache>
            </c:strRef>
          </c:cat>
          <c:val>
            <c:numRef>
              <c:f>'ventas graficos'!$B$394:$D$394</c:f>
              <c:numCache>
                <c:formatCode>#,##0</c:formatCode>
                <c:ptCount val="3"/>
                <c:pt idx="0">
                  <c:v>1642150774</c:v>
                </c:pt>
                <c:pt idx="1">
                  <c:v>1767189137</c:v>
                </c:pt>
                <c:pt idx="2">
                  <c:v>1945296203</c:v>
                </c:pt>
              </c:numCache>
            </c:numRef>
          </c:val>
          <c:smooth val="0"/>
          <c:extLst>
            <c:ext xmlns:c16="http://schemas.microsoft.com/office/drawing/2014/chart" uri="{C3380CC4-5D6E-409C-BE32-E72D297353CC}">
              <c16:uniqueId val="{00000005-1682-4548-B1E1-11D0FAF03B2C}"/>
            </c:ext>
          </c:extLst>
        </c:ser>
        <c:ser>
          <c:idx val="2"/>
          <c:order val="2"/>
          <c:tx>
            <c:strRef>
              <c:f>'ventas graficos'!$A$395</c:f>
              <c:strCache>
                <c:ptCount val="1"/>
                <c:pt idx="0">
                  <c:v>Nacional</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dLbls>
            <c:dLbl>
              <c:idx val="0"/>
              <c:layout>
                <c:manualLayout>
                  <c:x val="0"/>
                  <c:y val="-4.0317460317460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82-4548-B1E1-11D0FAF03B2C}"/>
                </c:ext>
              </c:extLst>
            </c:dLbl>
            <c:dLbl>
              <c:idx val="1"/>
              <c:layout>
                <c:manualLayout>
                  <c:x val="-1.7638888888888242E-3"/>
                  <c:y val="-4.0317460317460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682-4548-B1E1-11D0FAF03B2C}"/>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'ventas graficos'!$B$392:$D$392</c:f>
              <c:strCache>
                <c:ptCount val="3"/>
                <c:pt idx="0">
                  <c:v>2020</c:v>
                </c:pt>
                <c:pt idx="1">
                  <c:v>2021</c:v>
                </c:pt>
                <c:pt idx="2">
                  <c:v>2022</c:v>
                </c:pt>
              </c:strCache>
            </c:strRef>
          </c:cat>
          <c:val>
            <c:numRef>
              <c:f>'ventas graficos'!$B$395:$D$395</c:f>
              <c:numCache>
                <c:formatCode>#,##0</c:formatCode>
                <c:ptCount val="3"/>
                <c:pt idx="0">
                  <c:v>1620370840</c:v>
                </c:pt>
                <c:pt idx="1">
                  <c:v>1721950082</c:v>
                </c:pt>
                <c:pt idx="2">
                  <c:v>1908263309</c:v>
                </c:pt>
              </c:numCache>
            </c:numRef>
          </c:val>
          <c:smooth val="0"/>
          <c:extLst>
            <c:ext xmlns:c16="http://schemas.microsoft.com/office/drawing/2014/chart" uri="{C3380CC4-5D6E-409C-BE32-E72D297353CC}">
              <c16:uniqueId val="{00000008-1682-4548-B1E1-11D0FAF03B2C}"/>
            </c:ext>
          </c:extLst>
        </c:ser>
        <c:dLbls>
          <c:showLegendKey val="0"/>
          <c:showVal val="1"/>
          <c:showCatName val="0"/>
          <c:showSerName val="0"/>
          <c:showPercent val="0"/>
          <c:showBubbleSize val="0"/>
        </c:dLbls>
        <c:marker val="1"/>
        <c:smooth val="0"/>
        <c:axId val="1738823631"/>
        <c:axId val="1738817391"/>
      </c:lineChart>
      <c:catAx>
        <c:axId val="17388236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1" i="0" u="none" strike="noStrike" kern="1200" baseline="0">
                <a:solidFill>
                  <a:schemeClr val="tx1">
                    <a:lumMod val="65000"/>
                    <a:lumOff val="35000"/>
                  </a:schemeClr>
                </a:solidFill>
                <a:latin typeface="+mn-lt"/>
                <a:ea typeface="+mn-ea"/>
                <a:cs typeface="+mn-cs"/>
              </a:defRPr>
            </a:pPr>
            <a:endParaRPr lang="es-CL"/>
          </a:p>
        </c:txPr>
        <c:crossAx val="1738817391"/>
        <c:crosses val="autoZero"/>
        <c:auto val="1"/>
        <c:lblAlgn val="ctr"/>
        <c:lblOffset val="100"/>
        <c:noMultiLvlLbl val="0"/>
      </c:catAx>
      <c:valAx>
        <c:axId val="1738817391"/>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738823631"/>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200" b="1"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s-CL" sz="1600" b="1"/>
              <a:t>Liquidez Nacional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'Liquidez Graficos'!$A$8</c:f>
              <c:strCache>
                <c:ptCount val="1"/>
                <c:pt idx="0">
                  <c:v>menos de 1</c:v>
                </c:pt>
              </c:strCache>
            </c:strRef>
          </c:tx>
          <c:spPr>
            <a:solidFill>
              <a:schemeClr val="accent1"/>
            </a:solidFill>
            <a:ln>
              <a:noFill/>
            </a:ln>
            <a:effectLst/>
            <a:sp3d/>
          </c:spPr>
          <c:invertIfNegative val="0"/>
          <c:dLbls>
            <c:dLbl>
              <c:idx val="0"/>
              <c:layout>
                <c:manualLayout>
                  <c:x val="0"/>
                  <c:y val="-1.763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1F-41B0-941A-F88BFD3350CB}"/>
                </c:ext>
              </c:extLst>
            </c:dLbl>
            <c:dLbl>
              <c:idx val="1"/>
              <c:layout>
                <c:manualLayout>
                  <c:x val="-1.7638888888888888E-3"/>
                  <c:y val="-4.0317460317460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1F-41B0-941A-F88BFD3350CB}"/>
                </c:ext>
              </c:extLst>
            </c:dLbl>
            <c:dLbl>
              <c:idx val="2"/>
              <c:layout>
                <c:manualLayout>
                  <c:x val="-1.2935035758548312E-16"/>
                  <c:y val="-3.0238095238095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1F-41B0-941A-F88BFD3350CB}"/>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('Liquidez Graficos'!$C$7,'Liquidez Graficos'!$E$7,'Liquidez Graficos'!$G$7)</c:f>
              <c:strCache>
                <c:ptCount val="3"/>
                <c:pt idx="0">
                  <c:v>2020</c:v>
                </c:pt>
                <c:pt idx="1">
                  <c:v>2021</c:v>
                </c:pt>
                <c:pt idx="2">
                  <c:v>2022</c:v>
                </c:pt>
              </c:strCache>
              <c:extLst/>
            </c:strRef>
          </c:cat>
          <c:val>
            <c:numRef>
              <c:f>('Liquidez Graficos'!$C$8,'Liquidez Graficos'!$E$8,'Liquidez Graficos'!$G$8)</c:f>
              <c:numCache>
                <c:formatCode>0.0%</c:formatCode>
                <c:ptCount val="3"/>
                <c:pt idx="0">
                  <c:v>0.18112729575680811</c:v>
                </c:pt>
                <c:pt idx="1">
                  <c:v>0.15854854527623408</c:v>
                </c:pt>
                <c:pt idx="2">
                  <c:v>0.1481607629427793</c:v>
                </c:pt>
              </c:numCache>
              <c:extLst/>
            </c:numRef>
          </c:val>
          <c:extLst>
            <c:ext xmlns:c16="http://schemas.microsoft.com/office/drawing/2014/chart" uri="{C3380CC4-5D6E-409C-BE32-E72D297353CC}">
              <c16:uniqueId val="{00000003-501F-41B0-941A-F88BFD3350CB}"/>
            </c:ext>
          </c:extLst>
        </c:ser>
        <c:ser>
          <c:idx val="1"/>
          <c:order val="1"/>
          <c:tx>
            <c:strRef>
              <c:f>'Liquidez Graficos'!$A$9</c:f>
              <c:strCache>
                <c:ptCount val="1"/>
                <c:pt idx="0">
                  <c:v>entre 1 y 2</c:v>
                </c:pt>
              </c:strCache>
            </c:strRef>
          </c:tx>
          <c:spPr>
            <a:solidFill>
              <a:schemeClr val="accent2"/>
            </a:solidFill>
            <a:ln>
              <a:noFill/>
            </a:ln>
            <a:effectLst/>
            <a:sp3d/>
          </c:spPr>
          <c:invertIfNegative val="0"/>
          <c:dLbls>
            <c:dLbl>
              <c:idx val="0"/>
              <c:layout>
                <c:manualLayout>
                  <c:x val="0"/>
                  <c:y val="-2.0158730158730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1F-41B0-941A-F88BFD3350CB}"/>
                </c:ext>
              </c:extLst>
            </c:dLbl>
            <c:dLbl>
              <c:idx val="1"/>
              <c:layout>
                <c:manualLayout>
                  <c:x val="0"/>
                  <c:y val="-2.267857142857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1F-41B0-941A-F88BFD3350CB}"/>
                </c:ext>
              </c:extLst>
            </c:dLbl>
            <c:dLbl>
              <c:idx val="2"/>
              <c:layout>
                <c:manualLayout>
                  <c:x val="0"/>
                  <c:y val="-2.7718253968254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1F-41B0-941A-F88BFD3350CB}"/>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('Liquidez Graficos'!$C$7,'Liquidez Graficos'!$E$7,'Liquidez Graficos'!$G$7)</c:f>
              <c:strCache>
                <c:ptCount val="3"/>
                <c:pt idx="0">
                  <c:v>2020</c:v>
                </c:pt>
                <c:pt idx="1">
                  <c:v>2021</c:v>
                </c:pt>
                <c:pt idx="2">
                  <c:v>2022</c:v>
                </c:pt>
              </c:strCache>
              <c:extLst/>
            </c:strRef>
          </c:cat>
          <c:val>
            <c:numRef>
              <c:f>('Liquidez Graficos'!$C$9,'Liquidez Graficos'!$E$9,'Liquidez Graficos'!$G$9)</c:f>
              <c:numCache>
                <c:formatCode>0.0%</c:formatCode>
                <c:ptCount val="3"/>
                <c:pt idx="0">
                  <c:v>0.3220392653578214</c:v>
                </c:pt>
                <c:pt idx="1">
                  <c:v>0.32494279176201374</c:v>
                </c:pt>
                <c:pt idx="2">
                  <c:v>0.31982288828337874</c:v>
                </c:pt>
              </c:numCache>
              <c:extLst/>
            </c:numRef>
          </c:val>
          <c:extLst>
            <c:ext xmlns:c16="http://schemas.microsoft.com/office/drawing/2014/chart" uri="{C3380CC4-5D6E-409C-BE32-E72D297353CC}">
              <c16:uniqueId val="{00000007-501F-41B0-941A-F88BFD3350CB}"/>
            </c:ext>
          </c:extLst>
        </c:ser>
        <c:ser>
          <c:idx val="2"/>
          <c:order val="2"/>
          <c:tx>
            <c:strRef>
              <c:f>'Liquidez Graficos'!$A$10</c:f>
              <c:strCache>
                <c:ptCount val="1"/>
                <c:pt idx="0">
                  <c:v>más de 2</c:v>
                </c:pt>
              </c:strCache>
            </c:strRef>
          </c:tx>
          <c:spPr>
            <a:solidFill>
              <a:schemeClr val="accent3"/>
            </a:solidFill>
            <a:ln>
              <a:noFill/>
            </a:ln>
            <a:effectLst/>
            <a:sp3d/>
          </c:spPr>
          <c:invertIfNegative val="0"/>
          <c:dLbls>
            <c:dLbl>
              <c:idx val="0"/>
              <c:layout>
                <c:manualLayout>
                  <c:x val="0"/>
                  <c:y val="-2.26785714285714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1F-41B0-941A-F88BFD3350CB}"/>
                </c:ext>
              </c:extLst>
            </c:dLbl>
            <c:dLbl>
              <c:idx val="1"/>
              <c:layout>
                <c:manualLayout>
                  <c:x val="-6.4675178792741559E-17"/>
                  <c:y val="-2.77182539682539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1F-41B0-941A-F88BFD3350CB}"/>
                </c:ext>
              </c:extLst>
            </c:dLbl>
            <c:dLbl>
              <c:idx val="2"/>
              <c:layout>
                <c:manualLayout>
                  <c:x val="1.7638888888888888E-3"/>
                  <c:y val="-4.535714285714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01F-41B0-941A-F88BFD3350C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('Liquidez Graficos'!$C$7,'Liquidez Graficos'!$E$7,'Liquidez Graficos'!$G$7)</c:f>
              <c:strCache>
                <c:ptCount val="3"/>
                <c:pt idx="0">
                  <c:v>2020</c:v>
                </c:pt>
                <c:pt idx="1">
                  <c:v>2021</c:v>
                </c:pt>
                <c:pt idx="2">
                  <c:v>2022</c:v>
                </c:pt>
              </c:strCache>
              <c:extLst/>
            </c:strRef>
          </c:cat>
          <c:val>
            <c:numRef>
              <c:f>('Liquidez Graficos'!$C$10,'Liquidez Graficos'!$E$10,'Liquidez Graficos'!$G$10)</c:f>
              <c:numCache>
                <c:formatCode>0.0%</c:formatCode>
                <c:ptCount val="3"/>
                <c:pt idx="0">
                  <c:v>0.49683343888537052</c:v>
                </c:pt>
                <c:pt idx="1">
                  <c:v>0.51650866296175224</c:v>
                </c:pt>
                <c:pt idx="2">
                  <c:v>0.53201634877384196</c:v>
                </c:pt>
              </c:numCache>
              <c:extLst/>
            </c:numRef>
          </c:val>
          <c:extLst>
            <c:ext xmlns:c16="http://schemas.microsoft.com/office/drawing/2014/chart" uri="{C3380CC4-5D6E-409C-BE32-E72D297353CC}">
              <c16:uniqueId val="{0000000B-501F-41B0-941A-F88BFD3350CB}"/>
            </c:ext>
          </c:extLst>
        </c:ser>
        <c:dLbls>
          <c:showLegendKey val="0"/>
          <c:showVal val="1"/>
          <c:showCatName val="0"/>
          <c:showSerName val="0"/>
          <c:showPercent val="0"/>
          <c:showBubbleSize val="0"/>
        </c:dLbls>
        <c:gapWidth val="150"/>
        <c:shape val="box"/>
        <c:axId val="1767861295"/>
        <c:axId val="1767868367"/>
        <c:axId val="0"/>
      </c:bar3DChart>
      <c:catAx>
        <c:axId val="17678612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crossAx val="1767868367"/>
        <c:crosses val="autoZero"/>
        <c:auto val="1"/>
        <c:lblAlgn val="ctr"/>
        <c:lblOffset val="100"/>
        <c:noMultiLvlLbl val="0"/>
      </c:catAx>
      <c:valAx>
        <c:axId val="1767868367"/>
        <c:scaling>
          <c:orientation val="minMax"/>
        </c:scaling>
        <c:delete val="1"/>
        <c:axPos val="l"/>
        <c:numFmt formatCode="0.0%" sourceLinked="1"/>
        <c:majorTickMark val="none"/>
        <c:minorTickMark val="none"/>
        <c:tickLblPos val="nextTo"/>
        <c:crossAx val="1767861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b="1"/>
              <a:t>Deudas en la Comisión</a:t>
            </a:r>
            <a:r>
              <a:rPr lang="es-CL" b="1" baseline="0"/>
              <a:t> para el Mercado Financiero CMF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CFM!$A$5</c:f>
              <c:strCache>
                <c:ptCount val="1"/>
                <c:pt idx="0">
                  <c:v>Con deuda Vigente</c:v>
                </c:pt>
              </c:strCache>
            </c:strRef>
          </c:tx>
          <c:spPr>
            <a:solidFill>
              <a:schemeClr val="accent1"/>
            </a:solidFill>
            <a:ln>
              <a:noFill/>
            </a:ln>
            <a:effectLst/>
            <a:sp3d/>
          </c:spPr>
          <c:invertIfNegative val="0"/>
          <c:dLbls>
            <c:dLbl>
              <c:idx val="0"/>
              <c:layout>
                <c:manualLayout>
                  <c:x val="1.6946760513359624E-2"/>
                  <c:y val="-4.83295001135084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53-4904-AFC2-B128A265DE69}"/>
                </c:ext>
              </c:extLst>
            </c:dLbl>
            <c:dLbl>
              <c:idx val="1"/>
              <c:layout>
                <c:manualLayout>
                  <c:x val="1.5125294005345225E-3"/>
                  <c:y val="-4.4777571121741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53-4904-AFC2-B128A265DE69}"/>
                </c:ext>
              </c:extLst>
            </c:dLbl>
            <c:dLbl>
              <c:idx val="2"/>
              <c:layout>
                <c:manualLayout>
                  <c:x val="1.2100235204276623E-2"/>
                  <c:y val="-4.6940164615441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153-4904-AFC2-B128A265DE6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(CFM!$C$4,CFM!$E$4,CFM!$G$4)</c:f>
              <c:strCache>
                <c:ptCount val="3"/>
                <c:pt idx="0">
                  <c:v>Antofagasta</c:v>
                </c:pt>
                <c:pt idx="1">
                  <c:v>Metropolitana</c:v>
                </c:pt>
                <c:pt idx="2">
                  <c:v>Otras regiones</c:v>
                </c:pt>
              </c:strCache>
              <c:extLst/>
            </c:strRef>
          </c:cat>
          <c:val>
            <c:numRef>
              <c:f>(CFM!$C$5,CFM!$E$5,CFM!$G$5)</c:f>
              <c:numCache>
                <c:formatCode>0%</c:formatCode>
                <c:ptCount val="3"/>
                <c:pt idx="0">
                  <c:v>0.87827225130890052</c:v>
                </c:pt>
                <c:pt idx="1">
                  <c:v>0.9456598447424136</c:v>
                </c:pt>
                <c:pt idx="2">
                  <c:v>0.88967971530249113</c:v>
                </c:pt>
              </c:numCache>
              <c:extLst/>
            </c:numRef>
          </c:val>
          <c:extLst>
            <c:ext xmlns:c16="http://schemas.microsoft.com/office/drawing/2014/chart" uri="{C3380CC4-5D6E-409C-BE32-E72D297353CC}">
              <c16:uniqueId val="{00000002-3153-4904-AFC2-B128A265DE69}"/>
            </c:ext>
          </c:extLst>
        </c:ser>
        <c:ser>
          <c:idx val="1"/>
          <c:order val="1"/>
          <c:tx>
            <c:strRef>
              <c:f>CFM!$A$6</c:f>
              <c:strCache>
                <c:ptCount val="1"/>
                <c:pt idx="0">
                  <c:v>Con deuda atrasada</c:v>
                </c:pt>
              </c:strCache>
            </c:strRef>
          </c:tx>
          <c:spPr>
            <a:solidFill>
              <a:schemeClr val="accent2"/>
            </a:solidFill>
            <a:ln>
              <a:noFill/>
            </a:ln>
            <a:effectLst/>
            <a:sp3d/>
          </c:spPr>
          <c:invertIfNegative val="0"/>
          <c:dLbls>
            <c:dLbl>
              <c:idx val="0"/>
              <c:layout>
                <c:manualLayout>
                  <c:x val="1.8214936247723135E-2"/>
                  <c:y val="-3.226988992895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53-4904-AFC2-B128A265DE69}"/>
                </c:ext>
              </c:extLst>
            </c:dLbl>
            <c:dLbl>
              <c:idx val="1"/>
              <c:layout>
                <c:manualLayout>
                  <c:x val="1.4571948998178506E-2"/>
                  <c:y val="-3.5203516286130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53-4904-AFC2-B128A265DE69}"/>
                </c:ext>
              </c:extLst>
            </c:dLbl>
            <c:dLbl>
              <c:idx val="2"/>
              <c:layout>
                <c:manualLayout>
                  <c:x val="1.6393442622950821E-2"/>
                  <c:y val="-2.64026372145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53-4904-AFC2-B128A265DE69}"/>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(CFM!$C$4,CFM!$E$4,CFM!$G$4)</c:f>
              <c:strCache>
                <c:ptCount val="3"/>
                <c:pt idx="0">
                  <c:v>Antofagasta</c:v>
                </c:pt>
                <c:pt idx="1">
                  <c:v>Metropolitana</c:v>
                </c:pt>
                <c:pt idx="2">
                  <c:v>Otras regiones</c:v>
                </c:pt>
              </c:strCache>
              <c:extLst/>
            </c:strRef>
          </c:cat>
          <c:val>
            <c:numRef>
              <c:f>(CFM!$C$6,CFM!$E$6,CFM!$G$6)</c:f>
              <c:numCache>
                <c:formatCode>0%</c:formatCode>
                <c:ptCount val="3"/>
                <c:pt idx="0">
                  <c:v>0.12172774869109948</c:v>
                </c:pt>
                <c:pt idx="1">
                  <c:v>5.4340155257586453E-2</c:v>
                </c:pt>
                <c:pt idx="2">
                  <c:v>0.1103202846975089</c:v>
                </c:pt>
              </c:numCache>
              <c:extLst/>
            </c:numRef>
          </c:val>
          <c:extLst>
            <c:ext xmlns:c16="http://schemas.microsoft.com/office/drawing/2014/chart" uri="{C3380CC4-5D6E-409C-BE32-E72D297353CC}">
              <c16:uniqueId val="{00000006-3153-4904-AFC2-B128A265DE69}"/>
            </c:ext>
          </c:extLst>
        </c:ser>
        <c:ser>
          <c:idx val="2"/>
          <c:order val="2"/>
          <c:tx>
            <c:strRef>
              <c:f>CFM!$A$7</c:f>
              <c:strCache>
                <c:ptCount val="1"/>
              </c:strCache>
            </c:strRef>
          </c:tx>
          <c:spPr>
            <a:solidFill>
              <a:schemeClr val="accent3"/>
            </a:solidFill>
            <a:ln>
              <a:noFill/>
            </a:ln>
            <a:effectLst/>
            <a:sp3d/>
          </c:spPr>
          <c:invertIfNegative val="0"/>
          <c:dLbls>
            <c:dLbl>
              <c:idx val="0"/>
              <c:layout>
                <c:manualLayout>
                  <c:x val="1.4571948998178506E-2"/>
                  <c:y val="-1.7601758143065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53-4904-AFC2-B128A265DE69}"/>
                </c:ext>
              </c:extLst>
            </c:dLbl>
            <c:dLbl>
              <c:idx val="1"/>
              <c:layout>
                <c:manualLayout>
                  <c:x val="1.457194899817844E-2"/>
                  <c:y val="-2.64026372145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153-4904-AFC2-B128A265DE69}"/>
                </c:ext>
              </c:extLst>
            </c:dLbl>
            <c:dLbl>
              <c:idx val="2"/>
              <c:layout>
                <c:manualLayout>
                  <c:x val="1.6393442622950821E-2"/>
                  <c:y val="-1.1734505428710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53-4904-AFC2-B128A265DE69}"/>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(CFM!$C$4,CFM!$E$4,CFM!$G$4)</c:f>
              <c:strCache>
                <c:ptCount val="3"/>
                <c:pt idx="0">
                  <c:v>Antofagasta</c:v>
                </c:pt>
                <c:pt idx="1">
                  <c:v>Metropolitana</c:v>
                </c:pt>
                <c:pt idx="2">
                  <c:v>Otras regiones</c:v>
                </c:pt>
              </c:strCache>
              <c:extLst/>
            </c:strRef>
          </c:cat>
          <c:val>
            <c:numRef>
              <c:f>(CFM!$C$7,CFM!$E$7,CFM!$G$7)</c:f>
              <c:numCache>
                <c:formatCode>General</c:formatCode>
                <c:ptCount val="3"/>
              </c:numCache>
              <c:extLst/>
            </c:numRef>
          </c:val>
          <c:extLst>
            <c:ext xmlns:c16="http://schemas.microsoft.com/office/drawing/2014/chart" uri="{C3380CC4-5D6E-409C-BE32-E72D297353CC}">
              <c16:uniqueId val="{0000000A-3153-4904-AFC2-B128A265DE69}"/>
            </c:ext>
          </c:extLst>
        </c:ser>
        <c:dLbls>
          <c:showLegendKey val="0"/>
          <c:showVal val="1"/>
          <c:showCatName val="0"/>
          <c:showSerName val="0"/>
          <c:showPercent val="0"/>
          <c:showBubbleSize val="0"/>
        </c:dLbls>
        <c:gapWidth val="150"/>
        <c:shape val="box"/>
        <c:axId val="2108500432"/>
        <c:axId val="2110885104"/>
        <c:axId val="0"/>
        <c:extLst>
          <c:ext xmlns:c15="http://schemas.microsoft.com/office/drawing/2012/chart" uri="{02D57815-91ED-43cb-92C2-25804820EDAC}">
            <c15:filteredBarSeries>
              <c15:ser>
                <c:idx val="3"/>
                <c:order val="3"/>
                <c:tx>
                  <c:strRef>
                    <c:extLst>
                      <c:ext uri="{02D57815-91ED-43cb-92C2-25804820EDAC}">
                        <c15:formulaRef>
                          <c15:sqref>CFM!$A$8</c15:sqref>
                        </c15:formulaRef>
                      </c:ext>
                    </c:extLst>
                    <c:strCache>
                      <c:ptCount val="1"/>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(CFM!$C$4,CFM!$E$4,CFM!$G$4)</c15:sqref>
                        </c15:formulaRef>
                      </c:ext>
                    </c:extLst>
                    <c:strCache>
                      <c:ptCount val="3"/>
                      <c:pt idx="0">
                        <c:v>Antofagasta</c:v>
                      </c:pt>
                      <c:pt idx="1">
                        <c:v>Metropolitana</c:v>
                      </c:pt>
                      <c:pt idx="2">
                        <c:v>Otras regiones</c:v>
                      </c:pt>
                    </c:strCache>
                  </c:strRef>
                </c:cat>
                <c:val>
                  <c:numRef>
                    <c:extLst>
                      <c:ext uri="{02D57815-91ED-43cb-92C2-25804820EDAC}">
                        <c15:formulaRef>
                          <c15:sqref>(CFM!$C$8,CFM!$E$8,CFM!$G$8)</c15:sqref>
                        </c15:formulaRef>
                      </c:ext>
                    </c:extLst>
                    <c:numCache>
                      <c:formatCode>0%</c:formatCode>
                      <c:ptCount val="3"/>
                      <c:pt idx="0">
                        <c:v>1</c:v>
                      </c:pt>
                      <c:pt idx="1">
                        <c:v>1</c:v>
                      </c:pt>
                      <c:pt idx="2">
                        <c:v>1</c:v>
                      </c:pt>
                    </c:numCache>
                  </c:numRef>
                </c:val>
                <c:extLst>
                  <c:ext xmlns:c16="http://schemas.microsoft.com/office/drawing/2014/chart" uri="{C3380CC4-5D6E-409C-BE32-E72D297353CC}">
                    <c16:uniqueId val="{0000000B-3153-4904-AFC2-B128A265DE69}"/>
                  </c:ext>
                </c:extLst>
              </c15:ser>
            </c15:filteredBarSeries>
          </c:ext>
        </c:extLst>
      </c:bar3DChart>
      <c:catAx>
        <c:axId val="2108500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crossAx val="2110885104"/>
        <c:crosses val="autoZero"/>
        <c:auto val="1"/>
        <c:lblAlgn val="ctr"/>
        <c:lblOffset val="100"/>
        <c:noMultiLvlLbl val="0"/>
      </c:catAx>
      <c:valAx>
        <c:axId val="2110885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08500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b="1"/>
              <a:t>Deudas</a:t>
            </a:r>
            <a:r>
              <a:rPr lang="es-CL" b="1" baseline="0"/>
              <a:t> en la Comisión para el Mercado Financiero CMF</a:t>
            </a:r>
            <a:endParaRPr lang="es-CL"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CFM!$A$38</c:f>
              <c:strCache>
                <c:ptCount val="1"/>
                <c:pt idx="0">
                  <c:v>Con deuda Vigente</c:v>
                </c:pt>
              </c:strCache>
            </c:strRef>
          </c:tx>
          <c:spPr>
            <a:solidFill>
              <a:schemeClr val="accent1"/>
            </a:solidFill>
            <a:ln>
              <a:noFill/>
            </a:ln>
            <a:effectLst/>
            <a:sp3d/>
          </c:spPr>
          <c:invertIfNegative val="0"/>
          <c:dLbls>
            <c:dLbl>
              <c:idx val="0"/>
              <c:layout>
                <c:manualLayout>
                  <c:x val="9.2041213204652784E-3"/>
                  <c:y val="-1.14996962088127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C2E-4278-B46F-AAC38A083D66}"/>
                </c:ext>
              </c:extLst>
            </c:dLbl>
            <c:dLbl>
              <c:idx val="1"/>
              <c:layout>
                <c:manualLayout>
                  <c:x val="9.2041213204652784E-3"/>
                  <c:y val="-3.2199149384675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C2E-4278-B46F-AAC38A083D66}"/>
                </c:ext>
              </c:extLst>
            </c:dLbl>
            <c:dLbl>
              <c:idx val="2"/>
              <c:layout>
                <c:manualLayout>
                  <c:x val="9.2041213204652784E-3"/>
                  <c:y val="-4.1398906351725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C2E-4278-B46F-AAC38A083D66}"/>
                </c:ext>
              </c:extLst>
            </c:dLbl>
            <c:dLbl>
              <c:idx val="3"/>
              <c:layout>
                <c:manualLayout>
                  <c:x val="3.0680404401550931E-3"/>
                  <c:y val="-1.8399513934100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C2E-4278-B46F-AAC38A083D66}"/>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(CFM!$C$37,CFM!$E$37,CFM!$G$37,CFM!$I$37)</c:f>
              <c:strCache>
                <c:ptCount val="4"/>
                <c:pt idx="0">
                  <c:v>Pequeña</c:v>
                </c:pt>
                <c:pt idx="1">
                  <c:v>Mediana menor</c:v>
                </c:pt>
                <c:pt idx="2">
                  <c:v>Mediana mayor</c:v>
                </c:pt>
                <c:pt idx="3">
                  <c:v>Grande</c:v>
                </c:pt>
              </c:strCache>
              <c:extLst/>
            </c:strRef>
          </c:cat>
          <c:val>
            <c:numRef>
              <c:f>(CFM!$C$38,CFM!$E$38,CFM!$G$38,CFM!$I$38)</c:f>
              <c:numCache>
                <c:formatCode>0%</c:formatCode>
                <c:ptCount val="4"/>
                <c:pt idx="0">
                  <c:v>0.92076830732292914</c:v>
                </c:pt>
                <c:pt idx="1">
                  <c:v>0.91325898389095417</c:v>
                </c:pt>
                <c:pt idx="2">
                  <c:v>0.90791180285343709</c:v>
                </c:pt>
                <c:pt idx="3">
                  <c:v>0.92469879518072284</c:v>
                </c:pt>
              </c:numCache>
              <c:extLst/>
            </c:numRef>
          </c:val>
          <c:extLst>
            <c:ext xmlns:c16="http://schemas.microsoft.com/office/drawing/2014/chart" uri="{C3380CC4-5D6E-409C-BE32-E72D297353CC}">
              <c16:uniqueId val="{00000000-AC2E-4278-B46F-AAC38A083D66}"/>
            </c:ext>
          </c:extLst>
        </c:ser>
        <c:ser>
          <c:idx val="1"/>
          <c:order val="1"/>
          <c:tx>
            <c:strRef>
              <c:f>CFM!$A$39</c:f>
              <c:strCache>
                <c:ptCount val="1"/>
                <c:pt idx="0">
                  <c:v>Con deuda atrasada</c:v>
                </c:pt>
              </c:strCache>
            </c:strRef>
          </c:tx>
          <c:spPr>
            <a:solidFill>
              <a:schemeClr val="accent2"/>
            </a:solidFill>
            <a:ln>
              <a:noFill/>
            </a:ln>
            <a:effectLst/>
            <a:sp3d/>
          </c:spPr>
          <c:invertIfNegative val="0"/>
          <c:dLbls>
            <c:dLbl>
              <c:idx val="0"/>
              <c:layout>
                <c:manualLayout>
                  <c:x val="1.893939393939394E-2"/>
                  <c:y val="-1.5701663449062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2E-4278-B46F-AAC38A083D66}"/>
                </c:ext>
              </c:extLst>
            </c:dLbl>
            <c:dLbl>
              <c:idx val="1"/>
              <c:layout>
                <c:manualLayout>
                  <c:x val="2.2727272727272728E-2"/>
                  <c:y val="-1.5701663449062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2E-4278-B46F-AAC38A083D66}"/>
                </c:ext>
              </c:extLst>
            </c:dLbl>
            <c:dLbl>
              <c:idx val="2"/>
              <c:layout>
                <c:manualLayout>
                  <c:x val="1.7045454545454475E-2"/>
                  <c:y val="-1.5701663449062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2E-4278-B46F-AAC38A083D66}"/>
                </c:ext>
              </c:extLst>
            </c:dLbl>
            <c:dLbl>
              <c:idx val="3"/>
              <c:layout>
                <c:manualLayout>
                  <c:x val="9.46969696969697E-3"/>
                  <c:y val="-5.7572765979894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2E-4278-B46F-AAC38A083D66}"/>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(CFM!$C$37,CFM!$E$37,CFM!$G$37,CFM!$I$37)</c:f>
              <c:strCache>
                <c:ptCount val="4"/>
                <c:pt idx="0">
                  <c:v>Pequeña</c:v>
                </c:pt>
                <c:pt idx="1">
                  <c:v>Mediana menor</c:v>
                </c:pt>
                <c:pt idx="2">
                  <c:v>Mediana mayor</c:v>
                </c:pt>
                <c:pt idx="3">
                  <c:v>Grande</c:v>
                </c:pt>
              </c:strCache>
              <c:extLst/>
            </c:strRef>
          </c:cat>
          <c:val>
            <c:numRef>
              <c:f>(CFM!$C$39,CFM!$E$39,CFM!$G$39,CFM!$I$39)</c:f>
              <c:numCache>
                <c:formatCode>0%</c:formatCode>
                <c:ptCount val="4"/>
                <c:pt idx="0">
                  <c:v>7.9231692677070822E-2</c:v>
                </c:pt>
                <c:pt idx="1">
                  <c:v>8.6741016109045846E-2</c:v>
                </c:pt>
                <c:pt idx="2">
                  <c:v>9.2088197146562911E-2</c:v>
                </c:pt>
                <c:pt idx="3">
                  <c:v>7.5301204819277115E-2</c:v>
                </c:pt>
              </c:numCache>
              <c:extLst/>
            </c:numRef>
          </c:val>
          <c:extLst>
            <c:ext xmlns:c16="http://schemas.microsoft.com/office/drawing/2014/chart" uri="{C3380CC4-5D6E-409C-BE32-E72D297353CC}">
              <c16:uniqueId val="{00000005-AC2E-4278-B46F-AAC38A083D66}"/>
            </c:ext>
          </c:extLst>
        </c:ser>
        <c:ser>
          <c:idx val="2"/>
          <c:order val="2"/>
          <c:tx>
            <c:strRef>
              <c:f>CFM!$A$40</c:f>
              <c:strCache>
                <c:ptCount val="1"/>
              </c:strCache>
            </c:strRef>
          </c:tx>
          <c:spPr>
            <a:solidFill>
              <a:schemeClr val="accent3"/>
            </a:solidFill>
            <a:ln>
              <a:noFill/>
            </a:ln>
            <a:effectLst/>
            <a:sp3d/>
          </c:spPr>
          <c:invertIfNegative val="0"/>
          <c:dLbls>
            <c:dLbl>
              <c:idx val="0"/>
              <c:layout>
                <c:manualLayout>
                  <c:x val="1.893939393939394E-2"/>
                  <c:y val="-1.5701663449062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2E-4278-B46F-AAC38A083D66}"/>
                </c:ext>
              </c:extLst>
            </c:dLbl>
            <c:dLbl>
              <c:idx val="1"/>
              <c:layout>
                <c:manualLayout>
                  <c:x val="1.13636363636362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2E-4278-B46F-AAC38A083D66}"/>
                </c:ext>
              </c:extLst>
            </c:dLbl>
            <c:dLbl>
              <c:idx val="2"/>
              <c:layout>
                <c:manualLayout>
                  <c:x val="1.5151515151515291E-2"/>
                  <c:y val="-5.23388781635400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C2E-4278-B46F-AAC38A083D66}"/>
                </c:ext>
              </c:extLst>
            </c:dLbl>
            <c:dLbl>
              <c:idx val="3"/>
              <c:layout>
                <c:manualLayout>
                  <c:x val="2.2727272727272728E-2"/>
                  <c:y val="-1.0467775632707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C2E-4278-B46F-AAC38A083D66}"/>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(CFM!$C$37,CFM!$E$37,CFM!$G$37,CFM!$I$37)</c:f>
              <c:strCache>
                <c:ptCount val="4"/>
                <c:pt idx="0">
                  <c:v>Pequeña</c:v>
                </c:pt>
                <c:pt idx="1">
                  <c:v>Mediana menor</c:v>
                </c:pt>
                <c:pt idx="2">
                  <c:v>Mediana mayor</c:v>
                </c:pt>
                <c:pt idx="3">
                  <c:v>Grande</c:v>
                </c:pt>
              </c:strCache>
              <c:extLst/>
            </c:strRef>
          </c:cat>
          <c:val>
            <c:numRef>
              <c:f>(CFM!$C$40,CFM!$E$40,CFM!$G$40,CFM!$I$40)</c:f>
              <c:numCache>
                <c:formatCode>General</c:formatCode>
                <c:ptCount val="4"/>
              </c:numCache>
              <c:extLst/>
            </c:numRef>
          </c:val>
          <c:extLst>
            <c:ext xmlns:c16="http://schemas.microsoft.com/office/drawing/2014/chart" uri="{C3380CC4-5D6E-409C-BE32-E72D297353CC}">
              <c16:uniqueId val="{0000000A-AC2E-4278-B46F-AAC38A083D66}"/>
            </c:ext>
          </c:extLst>
        </c:ser>
        <c:dLbls>
          <c:showLegendKey val="0"/>
          <c:showVal val="1"/>
          <c:showCatName val="0"/>
          <c:showSerName val="0"/>
          <c:showPercent val="0"/>
          <c:showBubbleSize val="0"/>
        </c:dLbls>
        <c:gapWidth val="150"/>
        <c:shape val="box"/>
        <c:axId val="2108550352"/>
        <c:axId val="2110877664"/>
        <c:axId val="0"/>
        <c:extLst>
          <c:ext xmlns:c15="http://schemas.microsoft.com/office/drawing/2012/chart" uri="{02D57815-91ED-43cb-92C2-25804820EDAC}">
            <c15:filteredBarSeries>
              <c15:ser>
                <c:idx val="3"/>
                <c:order val="3"/>
                <c:tx>
                  <c:strRef>
                    <c:extLst>
                      <c:ext uri="{02D57815-91ED-43cb-92C2-25804820EDAC}">
                        <c15:formulaRef>
                          <c15:sqref>CFM!$A$41</c15:sqref>
                        </c15:formulaRef>
                      </c:ext>
                    </c:extLst>
                    <c:strCache>
                      <c:ptCount val="1"/>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(CFM!$C$37,CFM!$E$37,CFM!$G$37,CFM!$I$37)</c15:sqref>
                        </c15:formulaRef>
                      </c:ext>
                    </c:extLst>
                    <c:strCache>
                      <c:ptCount val="4"/>
                      <c:pt idx="0">
                        <c:v>Pequeña</c:v>
                      </c:pt>
                      <c:pt idx="1">
                        <c:v>Mediana menor</c:v>
                      </c:pt>
                      <c:pt idx="2">
                        <c:v>Mediana mayor</c:v>
                      </c:pt>
                      <c:pt idx="3">
                        <c:v>Grande</c:v>
                      </c:pt>
                    </c:strCache>
                  </c:strRef>
                </c:cat>
                <c:val>
                  <c:numRef>
                    <c:extLst>
                      <c:ext uri="{02D57815-91ED-43cb-92C2-25804820EDAC}">
                        <c15:formulaRef>
                          <c15:sqref>(CFM!$C$41,CFM!$E$41,CFM!$G$41,CFM!$I$41)</c15:sqref>
                        </c15:formulaRef>
                      </c:ext>
                    </c:extLst>
                    <c:numCache>
                      <c:formatCode>0%</c:formatCode>
                      <c:ptCount val="4"/>
                      <c:pt idx="0">
                        <c:v>1</c:v>
                      </c:pt>
                      <c:pt idx="1">
                        <c:v>1</c:v>
                      </c:pt>
                      <c:pt idx="2">
                        <c:v>1</c:v>
                      </c:pt>
                      <c:pt idx="3">
                        <c:v>1</c:v>
                      </c:pt>
                    </c:numCache>
                  </c:numRef>
                </c:val>
                <c:extLst>
                  <c:ext xmlns:c16="http://schemas.microsoft.com/office/drawing/2014/chart" uri="{C3380CC4-5D6E-409C-BE32-E72D297353CC}">
                    <c16:uniqueId val="{0000000B-AC2E-4278-B46F-AAC38A083D66}"/>
                  </c:ext>
                </c:extLst>
              </c15:ser>
            </c15:filteredBarSeries>
          </c:ext>
        </c:extLst>
      </c:bar3DChart>
      <c:catAx>
        <c:axId val="2108550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10877664"/>
        <c:crosses val="autoZero"/>
        <c:auto val="1"/>
        <c:lblAlgn val="ctr"/>
        <c:lblOffset val="100"/>
        <c:noMultiLvlLbl val="0"/>
      </c:catAx>
      <c:valAx>
        <c:axId val="2110877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0855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b="1" baseline="0"/>
              <a:t>Deudas en la Comisión para el Mercado Financiero CMF región de Antofagasta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122365305151515E-2"/>
          <c:y val="0.21118217454095317"/>
          <c:w val="0.89598512507728789"/>
          <c:h val="0.58632809644410289"/>
        </c:manualLayout>
      </c:layout>
      <c:bar3DChart>
        <c:barDir val="col"/>
        <c:grouping val="clustered"/>
        <c:varyColors val="0"/>
        <c:ser>
          <c:idx val="0"/>
          <c:order val="0"/>
          <c:tx>
            <c:strRef>
              <c:f>CFM!$A$73</c:f>
              <c:strCache>
                <c:ptCount val="1"/>
                <c:pt idx="0">
                  <c:v>Con deuda Vigente</c:v>
                </c:pt>
              </c:strCache>
            </c:strRef>
          </c:tx>
          <c:spPr>
            <a:solidFill>
              <a:schemeClr val="accent1"/>
            </a:solidFill>
            <a:ln>
              <a:noFill/>
            </a:ln>
            <a:effectLst/>
            <a:sp3d/>
          </c:spPr>
          <c:invertIfNegative val="0"/>
          <c:dLbls>
            <c:dLbl>
              <c:idx val="0"/>
              <c:layout>
                <c:manualLayout>
                  <c:x val="1.2392796516258015E-2"/>
                  <c:y val="-2.7136978805378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E0C-4DAE-9676-5522C17BB633}"/>
                </c:ext>
              </c:extLst>
            </c:dLbl>
            <c:dLbl>
              <c:idx val="1"/>
              <c:layout>
                <c:manualLayout>
                  <c:x val="6.1963982581290222E-3"/>
                  <c:y val="-2.4669980732162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E0C-4DAE-9676-5522C17BB633}"/>
                </c:ext>
              </c:extLst>
            </c:dLbl>
            <c:dLbl>
              <c:idx val="2"/>
              <c:layout>
                <c:manualLayout>
                  <c:x val="3.0981991290645111E-3"/>
                  <c:y val="-2.960397687859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E0C-4DAE-9676-5522C17BB633}"/>
                </c:ext>
              </c:extLst>
            </c:dLbl>
            <c:dLbl>
              <c:idx val="3"/>
              <c:layout>
                <c:manualLayout>
                  <c:x val="6.1963982581289085E-3"/>
                  <c:y val="-3.3403153911347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0C-4DAE-9676-5522C17BB633}"/>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(CFM!$C$72,CFM!$E$72,CFM!$G$72,CFM!$I$72)</c:f>
              <c:strCache>
                <c:ptCount val="4"/>
                <c:pt idx="0">
                  <c:v>Pequeña</c:v>
                </c:pt>
                <c:pt idx="1">
                  <c:v>Mediana menor</c:v>
                </c:pt>
                <c:pt idx="2">
                  <c:v>Mediana mayor</c:v>
                </c:pt>
                <c:pt idx="3">
                  <c:v>Grande</c:v>
                </c:pt>
              </c:strCache>
              <c:extLst/>
            </c:strRef>
          </c:cat>
          <c:val>
            <c:numRef>
              <c:f>(CFM!$C$73,CFM!$E$73,CFM!$G$73,CFM!$I$73)</c:f>
              <c:numCache>
                <c:formatCode>0%</c:formatCode>
                <c:ptCount val="4"/>
                <c:pt idx="0">
                  <c:v>0.90956072351421191</c:v>
                </c:pt>
                <c:pt idx="1">
                  <c:v>0.83700440528634357</c:v>
                </c:pt>
                <c:pt idx="2" formatCode="0.0%">
                  <c:v>0.84848484848484851</c:v>
                </c:pt>
                <c:pt idx="3" formatCode="0.0%">
                  <c:v>0.94444444444444442</c:v>
                </c:pt>
              </c:numCache>
              <c:extLst/>
            </c:numRef>
          </c:val>
          <c:extLst>
            <c:ext xmlns:c16="http://schemas.microsoft.com/office/drawing/2014/chart" uri="{C3380CC4-5D6E-409C-BE32-E72D297353CC}">
              <c16:uniqueId val="{00000001-7E0C-4DAE-9676-5522C17BB633}"/>
            </c:ext>
          </c:extLst>
        </c:ser>
        <c:ser>
          <c:idx val="1"/>
          <c:order val="1"/>
          <c:tx>
            <c:strRef>
              <c:f>CFM!$A$74</c:f>
              <c:strCache>
                <c:ptCount val="1"/>
                <c:pt idx="0">
                  <c:v>Con deuda atrasada</c:v>
                </c:pt>
              </c:strCache>
            </c:strRef>
          </c:tx>
          <c:spPr>
            <a:solidFill>
              <a:schemeClr val="accent2"/>
            </a:solidFill>
            <a:ln>
              <a:noFill/>
            </a:ln>
            <a:effectLst/>
            <a:sp3d/>
          </c:spPr>
          <c:invertIfNegative val="0"/>
          <c:dLbls>
            <c:dLbl>
              <c:idx val="0"/>
              <c:layout>
                <c:manualLayout>
                  <c:x val="3.9407854058975823E-2"/>
                  <c:y val="-3.4262284163107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0C-4DAE-9676-5522C17BB633}"/>
                </c:ext>
              </c:extLst>
            </c:dLbl>
            <c:dLbl>
              <c:idx val="1"/>
              <c:layout>
                <c:manualLayout>
                  <c:x val="1.7033355721590621E-2"/>
                  <c:y val="-1.7334775926409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0C-4DAE-9676-5522C17BB633}"/>
                </c:ext>
              </c:extLst>
            </c:dLbl>
            <c:dLbl>
              <c:idx val="2"/>
              <c:layout>
                <c:manualLayout>
                  <c:x val="3.4040016891982189E-2"/>
                  <c:y val="-2.9731191791659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0C-4DAE-9676-5522C17BB633}"/>
                </c:ext>
              </c:extLst>
            </c:dLbl>
            <c:dLbl>
              <c:idx val="3"/>
              <c:layout>
                <c:manualLayout>
                  <c:x val="2.2711140962120829E-2"/>
                  <c:y val="-2.8891293210682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0C-4DAE-9676-5522C17BB633}"/>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(CFM!$C$72,CFM!$E$72,CFM!$G$72,CFM!$I$72)</c:f>
              <c:strCache>
                <c:ptCount val="4"/>
                <c:pt idx="0">
                  <c:v>Pequeña</c:v>
                </c:pt>
                <c:pt idx="1">
                  <c:v>Mediana menor</c:v>
                </c:pt>
                <c:pt idx="2">
                  <c:v>Mediana mayor</c:v>
                </c:pt>
                <c:pt idx="3">
                  <c:v>Grande</c:v>
                </c:pt>
              </c:strCache>
              <c:extLst/>
            </c:strRef>
          </c:cat>
          <c:val>
            <c:numRef>
              <c:f>(CFM!$C$74,CFM!$E$74,CFM!$G$74,CFM!$I$74)</c:f>
              <c:numCache>
                <c:formatCode>0%</c:formatCode>
                <c:ptCount val="4"/>
                <c:pt idx="0">
                  <c:v>9.0439276485788117E-2</c:v>
                </c:pt>
                <c:pt idx="1">
                  <c:v>0.16299559471365638</c:v>
                </c:pt>
                <c:pt idx="2" formatCode="0.0%">
                  <c:v>0.15151515151515152</c:v>
                </c:pt>
                <c:pt idx="3" formatCode="0.0%">
                  <c:v>5.5555555555555552E-2</c:v>
                </c:pt>
              </c:numCache>
              <c:extLst/>
            </c:numRef>
          </c:val>
          <c:extLst>
            <c:ext xmlns:c16="http://schemas.microsoft.com/office/drawing/2014/chart" uri="{C3380CC4-5D6E-409C-BE32-E72D297353CC}">
              <c16:uniqueId val="{00000006-7E0C-4DAE-9676-5522C17BB633}"/>
            </c:ext>
          </c:extLst>
        </c:ser>
        <c:ser>
          <c:idx val="2"/>
          <c:order val="2"/>
          <c:tx>
            <c:strRef>
              <c:f>CFM!$A$75</c:f>
              <c:strCache>
                <c:ptCount val="1"/>
              </c:strCache>
            </c:strRef>
          </c:tx>
          <c:spPr>
            <a:solidFill>
              <a:schemeClr val="accent3"/>
            </a:solidFill>
            <a:ln>
              <a:noFill/>
            </a:ln>
            <a:effectLst/>
            <a:sp3d/>
          </c:spPr>
          <c:invertIfNegative val="0"/>
          <c:dLbls>
            <c:dLbl>
              <c:idx val="0"/>
              <c:layout>
                <c:manualLayout>
                  <c:x val="1.135557048106038E-2"/>
                  <c:y val="-1.7334775926409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0C-4DAE-9676-5522C17BB633}"/>
                </c:ext>
              </c:extLst>
            </c:dLbl>
            <c:dLbl>
              <c:idx val="1"/>
              <c:layout>
                <c:manualLayout>
                  <c:x val="1.2521493784215921E-2"/>
                  <c:y val="-1.4445585955122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0C-4DAE-9676-5522C17BB633}"/>
                </c:ext>
              </c:extLst>
            </c:dLbl>
            <c:dLbl>
              <c:idx val="2"/>
              <c:layout>
                <c:manualLayout>
                  <c:x val="2.9415426247471045E-2"/>
                  <c:y val="-2.9131189273000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0C-4DAE-9676-5522C17BB633}"/>
                </c:ext>
              </c:extLst>
            </c:dLbl>
            <c:dLbl>
              <c:idx val="3"/>
              <c:layout>
                <c:manualLayout>
                  <c:x val="3.9744496683711446E-2"/>
                  <c:y val="-1.4445646605341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E0C-4DAE-9676-5522C17BB633}"/>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(CFM!$C$72,CFM!$E$72,CFM!$G$72,CFM!$I$72)</c:f>
              <c:strCache>
                <c:ptCount val="4"/>
                <c:pt idx="0">
                  <c:v>Pequeña</c:v>
                </c:pt>
                <c:pt idx="1">
                  <c:v>Mediana menor</c:v>
                </c:pt>
                <c:pt idx="2">
                  <c:v>Mediana mayor</c:v>
                </c:pt>
                <c:pt idx="3">
                  <c:v>Grande</c:v>
                </c:pt>
              </c:strCache>
              <c:extLst/>
            </c:strRef>
          </c:cat>
          <c:val>
            <c:numRef>
              <c:f>(CFM!$C$75,CFM!$E$75,CFM!$G$75,CFM!$I$75)</c:f>
              <c:numCache>
                <c:formatCode>General</c:formatCode>
                <c:ptCount val="4"/>
              </c:numCache>
              <c:extLst/>
            </c:numRef>
          </c:val>
          <c:extLst>
            <c:ext xmlns:c16="http://schemas.microsoft.com/office/drawing/2014/chart" uri="{C3380CC4-5D6E-409C-BE32-E72D297353CC}">
              <c16:uniqueId val="{0000000B-7E0C-4DAE-9676-5522C17BB633}"/>
            </c:ext>
          </c:extLst>
        </c:ser>
        <c:dLbls>
          <c:showLegendKey val="0"/>
          <c:showVal val="1"/>
          <c:showCatName val="0"/>
          <c:showSerName val="0"/>
          <c:showPercent val="0"/>
          <c:showBubbleSize val="0"/>
        </c:dLbls>
        <c:gapWidth val="150"/>
        <c:shape val="box"/>
        <c:axId val="2108514832"/>
        <c:axId val="2099571056"/>
        <c:axId val="0"/>
        <c:extLst>
          <c:ext xmlns:c15="http://schemas.microsoft.com/office/drawing/2012/chart" uri="{02D57815-91ED-43cb-92C2-25804820EDAC}">
            <c15:filteredBarSeries>
              <c15:ser>
                <c:idx val="3"/>
                <c:order val="3"/>
                <c:tx>
                  <c:strRef>
                    <c:extLst>
                      <c:ext uri="{02D57815-91ED-43cb-92C2-25804820EDAC}">
                        <c15:formulaRef>
                          <c15:sqref>CFM!$A$76</c15:sqref>
                        </c15:formulaRef>
                      </c:ext>
                    </c:extLst>
                    <c:strCache>
                      <c:ptCount val="1"/>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(CFM!$C$72,CFM!$E$72,CFM!$G$72,CFM!$I$72)</c15:sqref>
                        </c15:formulaRef>
                      </c:ext>
                    </c:extLst>
                    <c:strCache>
                      <c:ptCount val="4"/>
                      <c:pt idx="0">
                        <c:v>Pequeña</c:v>
                      </c:pt>
                      <c:pt idx="1">
                        <c:v>Mediana menor</c:v>
                      </c:pt>
                      <c:pt idx="2">
                        <c:v>Mediana mayor</c:v>
                      </c:pt>
                      <c:pt idx="3">
                        <c:v>Grande</c:v>
                      </c:pt>
                    </c:strCache>
                  </c:strRef>
                </c:cat>
                <c:val>
                  <c:numRef>
                    <c:extLst>
                      <c:ext uri="{02D57815-91ED-43cb-92C2-25804820EDAC}">
                        <c15:formulaRef>
                          <c15:sqref>(CFM!$C$76,CFM!$E$76,CFM!$G$76,CFM!$I$76)</c15:sqref>
                        </c15:formulaRef>
                      </c:ext>
                    </c:extLst>
                    <c:numCache>
                      <c:formatCode>0%</c:formatCode>
                      <c:ptCount val="4"/>
                      <c:pt idx="0">
                        <c:v>1</c:v>
                      </c:pt>
                      <c:pt idx="1">
                        <c:v>1</c:v>
                      </c:pt>
                      <c:pt idx="2">
                        <c:v>1</c:v>
                      </c:pt>
                      <c:pt idx="3">
                        <c:v>1</c:v>
                      </c:pt>
                    </c:numCache>
                  </c:numRef>
                </c:val>
                <c:extLst>
                  <c:ext xmlns:c16="http://schemas.microsoft.com/office/drawing/2014/chart" uri="{C3380CC4-5D6E-409C-BE32-E72D297353CC}">
                    <c16:uniqueId val="{0000000C-7E0C-4DAE-9676-5522C17BB633}"/>
                  </c:ext>
                </c:extLst>
              </c15:ser>
            </c15:filteredBarSeries>
          </c:ext>
        </c:extLst>
      </c:bar3DChart>
      <c:catAx>
        <c:axId val="2108514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099571056"/>
        <c:crosses val="autoZero"/>
        <c:auto val="1"/>
        <c:lblAlgn val="ctr"/>
        <c:lblOffset val="100"/>
        <c:noMultiLvlLbl val="0"/>
      </c:catAx>
      <c:valAx>
        <c:axId val="2099571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08514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Mujeres</a:t>
            </a:r>
            <a:r>
              <a:rPr lang="es-CL" baseline="0"/>
              <a:t> contratadas a nivel nacional por región</a:t>
            </a:r>
          </a:p>
          <a:p>
            <a:pPr>
              <a:defRPr/>
            </a:pPr>
            <a:endParaRPr lang="es-C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'Contratación mujer'!$A$5</c:f>
              <c:strCache>
                <c:ptCount val="1"/>
                <c:pt idx="0">
                  <c:v>0 - 30%</c:v>
                </c:pt>
              </c:strCache>
            </c:strRef>
          </c:tx>
          <c:spPr>
            <a:solidFill>
              <a:schemeClr val="accent1"/>
            </a:solidFill>
            <a:ln>
              <a:noFill/>
            </a:ln>
            <a:effectLst/>
            <a:sp3d/>
          </c:spPr>
          <c:invertIfNegative val="0"/>
          <c:dLbls>
            <c:dLbl>
              <c:idx val="0"/>
              <c:layout>
                <c:manualLayout>
                  <c:x val="9.5468936158616107E-3"/>
                  <c:y val="-2.5877835394638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D6-4B6D-94C2-C006FF443966}"/>
                </c:ext>
              </c:extLst>
            </c:dLbl>
            <c:dLbl>
              <c:idx val="1"/>
              <c:layout>
                <c:manualLayout>
                  <c:x val="9.2704823826161662E-3"/>
                  <c:y val="-3.7118277628319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D6-4B6D-94C2-C006FF443966}"/>
                </c:ext>
              </c:extLst>
            </c:dLbl>
            <c:dLbl>
              <c:idx val="2"/>
              <c:layout>
                <c:manualLayout>
                  <c:x val="1.0815562779718861E-2"/>
                  <c:y val="-1.7076958687782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3D6-4B6D-94C2-C006FF443966}"/>
                </c:ext>
              </c:extLst>
            </c:dLbl>
            <c:dLbl>
              <c:idx val="3"/>
              <c:layout>
                <c:manualLayout>
                  <c:x val="0"/>
                  <c:y val="-3.6593482902391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3D6-4B6D-94C2-C006FF44396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('Contratación mujer'!$C$4,'Contratación mujer'!$E$4,'Contratación mujer'!$G$4,'Contratación mujer'!$I$4)</c:f>
              <c:strCache>
                <c:ptCount val="4"/>
                <c:pt idx="0">
                  <c:v>Antofagasta</c:v>
                </c:pt>
                <c:pt idx="1">
                  <c:v>Metropolitana</c:v>
                </c:pt>
                <c:pt idx="2">
                  <c:v>Otras regiones</c:v>
                </c:pt>
                <c:pt idx="3">
                  <c:v>Total Nacional</c:v>
                </c:pt>
              </c:strCache>
              <c:extLst/>
            </c:strRef>
          </c:cat>
          <c:val>
            <c:numRef>
              <c:f>('Contratación mujer'!$C$5,'Contratación mujer'!$E$5,'Contratación mujer'!$G$5,'Contratación mujer'!$I$5)</c:f>
              <c:numCache>
                <c:formatCode>0%</c:formatCode>
                <c:ptCount val="4"/>
                <c:pt idx="0">
                  <c:v>0.70209339774557167</c:v>
                </c:pt>
                <c:pt idx="1">
                  <c:v>0.74067495559502661</c:v>
                </c:pt>
                <c:pt idx="2">
                  <c:v>0.78997613365155128</c:v>
                </c:pt>
                <c:pt idx="3">
                  <c:v>0.73915050784856884</c:v>
                </c:pt>
              </c:numCache>
              <c:extLst/>
            </c:numRef>
          </c:val>
          <c:extLst>
            <c:ext xmlns:c16="http://schemas.microsoft.com/office/drawing/2014/chart" uri="{C3380CC4-5D6E-409C-BE32-E72D297353CC}">
              <c16:uniqueId val="{00000002-23D6-4B6D-94C2-C006FF443966}"/>
            </c:ext>
          </c:extLst>
        </c:ser>
        <c:ser>
          <c:idx val="1"/>
          <c:order val="1"/>
          <c:tx>
            <c:strRef>
              <c:f>'Contratación mujer'!$A$6</c:f>
              <c:strCache>
                <c:ptCount val="1"/>
                <c:pt idx="0">
                  <c:v>30 -60%</c:v>
                </c:pt>
              </c:strCache>
            </c:strRef>
          </c:tx>
          <c:spPr>
            <a:solidFill>
              <a:schemeClr val="accent2"/>
            </a:solidFill>
            <a:ln>
              <a:noFill/>
            </a:ln>
            <a:effectLst/>
            <a:sp3d/>
          </c:spPr>
          <c:invertIfNegative val="0"/>
          <c:dLbls>
            <c:dLbl>
              <c:idx val="0"/>
              <c:layout>
                <c:manualLayout>
                  <c:x val="1.8214936247723135E-2"/>
                  <c:y val="-3.226988992895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D6-4B6D-94C2-C006FF443966}"/>
                </c:ext>
              </c:extLst>
            </c:dLbl>
            <c:dLbl>
              <c:idx val="1"/>
              <c:layout>
                <c:manualLayout>
                  <c:x val="1.4571948998178506E-2"/>
                  <c:y val="-3.5203516286130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D6-4B6D-94C2-C006FF443966}"/>
                </c:ext>
              </c:extLst>
            </c:dLbl>
            <c:dLbl>
              <c:idx val="2"/>
              <c:layout>
                <c:manualLayout>
                  <c:x val="1.6393442622950821E-2"/>
                  <c:y val="-2.64026372145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D6-4B6D-94C2-C006FF443966}"/>
                </c:ext>
              </c:extLst>
            </c:dLbl>
            <c:dLbl>
              <c:idx val="3"/>
              <c:layout>
                <c:manualLayout>
                  <c:x val="3.3868092691622102E-2"/>
                  <c:y val="-1.7601758143065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3D6-4B6D-94C2-C006FF443966}"/>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('Contratación mujer'!$C$4,'Contratación mujer'!$E$4,'Contratación mujer'!$G$4,'Contratación mujer'!$I$4)</c:f>
              <c:strCache>
                <c:ptCount val="4"/>
                <c:pt idx="0">
                  <c:v>Antofagasta</c:v>
                </c:pt>
                <c:pt idx="1">
                  <c:v>Metropolitana</c:v>
                </c:pt>
                <c:pt idx="2">
                  <c:v>Otras regiones</c:v>
                </c:pt>
                <c:pt idx="3">
                  <c:v>Total Nacional</c:v>
                </c:pt>
              </c:strCache>
              <c:extLst/>
            </c:strRef>
          </c:cat>
          <c:val>
            <c:numRef>
              <c:f>('Contratación mujer'!$C$6,'Contratación mujer'!$E$6,'Contratación mujer'!$G$6,'Contratación mujer'!$I$6)</c:f>
              <c:numCache>
                <c:formatCode>0%</c:formatCode>
                <c:ptCount val="4"/>
                <c:pt idx="0">
                  <c:v>0.214170692431562</c:v>
                </c:pt>
                <c:pt idx="1">
                  <c:v>0.21403197158081705</c:v>
                </c:pt>
                <c:pt idx="2">
                  <c:v>0.16706443914081145</c:v>
                </c:pt>
                <c:pt idx="3">
                  <c:v>0.20498614958448755</c:v>
                </c:pt>
              </c:numCache>
              <c:extLst/>
            </c:numRef>
          </c:val>
          <c:extLst>
            <c:ext xmlns:c16="http://schemas.microsoft.com/office/drawing/2014/chart" uri="{C3380CC4-5D6E-409C-BE32-E72D297353CC}">
              <c16:uniqueId val="{00000007-23D6-4B6D-94C2-C006FF443966}"/>
            </c:ext>
          </c:extLst>
        </c:ser>
        <c:ser>
          <c:idx val="2"/>
          <c:order val="2"/>
          <c:tx>
            <c:strRef>
              <c:f>'Contratación mujer'!$A$7</c:f>
              <c:strCache>
                <c:ptCount val="1"/>
                <c:pt idx="0">
                  <c:v>60 -100%</c:v>
                </c:pt>
              </c:strCache>
            </c:strRef>
          </c:tx>
          <c:spPr>
            <a:solidFill>
              <a:schemeClr val="accent3"/>
            </a:solidFill>
            <a:ln>
              <a:noFill/>
            </a:ln>
            <a:effectLst/>
            <a:sp3d/>
          </c:spPr>
          <c:invertIfNegative val="0"/>
          <c:dLbls>
            <c:dLbl>
              <c:idx val="0"/>
              <c:layout>
                <c:manualLayout>
                  <c:x val="1.4571948998178506E-2"/>
                  <c:y val="-1.7601758143065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3D6-4B6D-94C2-C006FF443966}"/>
                </c:ext>
              </c:extLst>
            </c:dLbl>
            <c:dLbl>
              <c:idx val="1"/>
              <c:layout>
                <c:manualLayout>
                  <c:x val="1.457194899817844E-2"/>
                  <c:y val="-2.64026372145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3D6-4B6D-94C2-C006FF443966}"/>
                </c:ext>
              </c:extLst>
            </c:dLbl>
            <c:dLbl>
              <c:idx val="2"/>
              <c:layout>
                <c:manualLayout>
                  <c:x val="1.6393442622950821E-2"/>
                  <c:y val="-1.1734505428710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3D6-4B6D-94C2-C006FF443966}"/>
                </c:ext>
              </c:extLst>
            </c:dLbl>
            <c:dLbl>
              <c:idx val="3"/>
              <c:layout>
                <c:manualLayout>
                  <c:x val="1.6042780748663103E-2"/>
                  <c:y val="-1.7601758143065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3D6-4B6D-94C2-C006FF443966}"/>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('Contratación mujer'!$C$4,'Contratación mujer'!$E$4,'Contratación mujer'!$G$4,'Contratación mujer'!$I$4)</c:f>
              <c:strCache>
                <c:ptCount val="4"/>
                <c:pt idx="0">
                  <c:v>Antofagasta</c:v>
                </c:pt>
                <c:pt idx="1">
                  <c:v>Metropolitana</c:v>
                </c:pt>
                <c:pt idx="2">
                  <c:v>Otras regiones</c:v>
                </c:pt>
                <c:pt idx="3">
                  <c:v>Total Nacional</c:v>
                </c:pt>
              </c:strCache>
              <c:extLst/>
            </c:strRef>
          </c:cat>
          <c:val>
            <c:numRef>
              <c:f>('Contratación mujer'!$C$7,'Contratación mujer'!$E$7,'Contratación mujer'!$G$7,'Contratación mujer'!$I$7)</c:f>
              <c:numCache>
                <c:formatCode>0%</c:formatCode>
                <c:ptCount val="4"/>
                <c:pt idx="0">
                  <c:v>8.3735909822866342E-2</c:v>
                </c:pt>
                <c:pt idx="1">
                  <c:v>4.5293072824156302E-2</c:v>
                </c:pt>
                <c:pt idx="2">
                  <c:v>4.2959427207637228E-2</c:v>
                </c:pt>
                <c:pt idx="3">
                  <c:v>5.5863342566943676E-2</c:v>
                </c:pt>
              </c:numCache>
              <c:extLst/>
            </c:numRef>
          </c:val>
          <c:extLst>
            <c:ext xmlns:c16="http://schemas.microsoft.com/office/drawing/2014/chart" uri="{C3380CC4-5D6E-409C-BE32-E72D297353CC}">
              <c16:uniqueId val="{0000000C-23D6-4B6D-94C2-C006FF443966}"/>
            </c:ext>
          </c:extLst>
        </c:ser>
        <c:dLbls>
          <c:showLegendKey val="0"/>
          <c:showVal val="1"/>
          <c:showCatName val="0"/>
          <c:showSerName val="0"/>
          <c:showPercent val="0"/>
          <c:showBubbleSize val="0"/>
        </c:dLbls>
        <c:gapWidth val="150"/>
        <c:shape val="box"/>
        <c:axId val="2108500432"/>
        <c:axId val="2110885104"/>
        <c:axId val="0"/>
        <c:extLst>
          <c:ext xmlns:c15="http://schemas.microsoft.com/office/drawing/2012/chart" uri="{02D57815-91ED-43cb-92C2-25804820EDAC}">
            <c15:filteredBarSeries>
              <c15:ser>
                <c:idx val="3"/>
                <c:order val="3"/>
                <c:tx>
                  <c:strRef>
                    <c:extLst>
                      <c:ext uri="{02D57815-91ED-43cb-92C2-25804820EDAC}">
                        <c15:formulaRef>
                          <c15:sqref>'Contratación mujer'!$A$8</c15:sqref>
                        </c15:formulaRef>
                      </c:ext>
                    </c:extLst>
                    <c:strCache>
                      <c:ptCount val="1"/>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('Contratación mujer'!$C$4,'Contratación mujer'!$E$4,'Contratación mujer'!$G$4,'Contratación mujer'!$I$4)</c15:sqref>
                        </c15:formulaRef>
                      </c:ext>
                    </c:extLst>
                    <c:strCache>
                      <c:ptCount val="4"/>
                      <c:pt idx="0">
                        <c:v>Antofagasta</c:v>
                      </c:pt>
                      <c:pt idx="1">
                        <c:v>Metropolitana</c:v>
                      </c:pt>
                      <c:pt idx="2">
                        <c:v>Otras regiones</c:v>
                      </c:pt>
                      <c:pt idx="3">
                        <c:v>Total Nacional</c:v>
                      </c:pt>
                    </c:strCache>
                  </c:strRef>
                </c:cat>
                <c:val>
                  <c:numRef>
                    <c:extLst>
                      <c:ext uri="{02D57815-91ED-43cb-92C2-25804820EDAC}">
                        <c15:formulaRef>
                          <c15:sqref>('Contratación mujer'!$C$8,'Contratación mujer'!$E$8,'Contratación mujer'!$G$8,'Contratación mujer'!$I$8)</c15:sqref>
                        </c15:formulaRef>
                      </c:ext>
                    </c:extLst>
                    <c:numCache>
                      <c:formatCode>0%</c:formatCode>
                      <c:ptCount val="4"/>
                      <c:pt idx="0">
                        <c:v>1</c:v>
                      </c:pt>
                      <c:pt idx="1">
                        <c:v>1</c:v>
                      </c:pt>
                      <c:pt idx="2">
                        <c:v>1</c:v>
                      </c:pt>
                      <c:pt idx="3">
                        <c:v>1</c:v>
                      </c:pt>
                    </c:numCache>
                  </c:numRef>
                </c:val>
                <c:extLst>
                  <c:ext xmlns:c16="http://schemas.microsoft.com/office/drawing/2014/chart" uri="{C3380CC4-5D6E-409C-BE32-E72D297353CC}">
                    <c16:uniqueId val="{0000000D-23D6-4B6D-94C2-C006FF443966}"/>
                  </c:ext>
                </c:extLst>
              </c15:ser>
            </c15:filteredBarSeries>
          </c:ext>
        </c:extLst>
      </c:bar3DChart>
      <c:catAx>
        <c:axId val="2108500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crossAx val="2110885104"/>
        <c:crosses val="autoZero"/>
        <c:auto val="1"/>
        <c:lblAlgn val="ctr"/>
        <c:lblOffset val="100"/>
        <c:noMultiLvlLbl val="0"/>
      </c:catAx>
      <c:valAx>
        <c:axId val="2110885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08500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b="1"/>
              <a:t>Mujeres contratadas a nivel nacional por tamaño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'Contratación mujer'!$A$38</c:f>
              <c:strCache>
                <c:ptCount val="1"/>
                <c:pt idx="0">
                  <c:v>0 - 30%</c:v>
                </c:pt>
              </c:strCache>
            </c:strRef>
          </c:tx>
          <c:spPr>
            <a:solidFill>
              <a:schemeClr val="accent1"/>
            </a:solidFill>
            <a:ln>
              <a:noFill/>
            </a:ln>
            <a:effectLst/>
            <a:sp3d/>
          </c:spPr>
          <c:invertIfNegative val="0"/>
          <c:dLbls>
            <c:dLbl>
              <c:idx val="0"/>
              <c:layout>
                <c:manualLayout>
                  <c:x val="1.5939949315981618E-2"/>
                  <c:y val="-3.2487049945641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A92-48A2-96B8-FF62CE0CBF69}"/>
                </c:ext>
              </c:extLst>
            </c:dLbl>
            <c:dLbl>
              <c:idx val="1"/>
              <c:layout>
                <c:manualLayout>
                  <c:x val="1.9127939179177957E-2"/>
                  <c:y val="-3.0166546378095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A92-48A2-96B8-FF62CE0CBF69}"/>
                </c:ext>
              </c:extLst>
            </c:dLbl>
            <c:dLbl>
              <c:idx val="2"/>
              <c:layout>
                <c:manualLayout>
                  <c:x val="4.7819847947943722E-3"/>
                  <c:y val="-3.0166546378095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A92-48A2-96B8-FF62CE0CBF69}"/>
                </c:ext>
              </c:extLst>
            </c:dLbl>
            <c:dLbl>
              <c:idx val="3"/>
              <c:layout>
                <c:manualLayout>
                  <c:x val="1.5939949315981632E-2"/>
                  <c:y val="-2.0884532107912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A92-48A2-96B8-FF62CE0CBF69}"/>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('Contratación mujer'!$C$37,'Contratación mujer'!$E$37,'Contratación mujer'!$G$37,'Contratación mujer'!$I$37)</c:f>
              <c:strCache>
                <c:ptCount val="4"/>
                <c:pt idx="0">
                  <c:v>Pequeña</c:v>
                </c:pt>
                <c:pt idx="1">
                  <c:v>Mediana menor</c:v>
                </c:pt>
                <c:pt idx="2">
                  <c:v>Mediana mayor</c:v>
                </c:pt>
                <c:pt idx="3">
                  <c:v>Grande</c:v>
                </c:pt>
              </c:strCache>
              <c:extLst/>
            </c:strRef>
          </c:cat>
          <c:val>
            <c:numRef>
              <c:f>('Contratación mujer'!$C$38,'Contratación mujer'!$E$38,'Contratación mujer'!$G$38,'Contratación mujer'!$I$38)</c:f>
              <c:numCache>
                <c:formatCode>0%</c:formatCode>
                <c:ptCount val="4"/>
                <c:pt idx="0">
                  <c:v>0.66153846153846152</c:v>
                </c:pt>
                <c:pt idx="1">
                  <c:v>0.74188311688311692</c:v>
                </c:pt>
                <c:pt idx="2">
                  <c:v>0.7795527156549521</c:v>
                </c:pt>
                <c:pt idx="3">
                  <c:v>0.82481751824817517</c:v>
                </c:pt>
              </c:numCache>
              <c:extLst/>
            </c:numRef>
          </c:val>
          <c:extLst>
            <c:ext xmlns:c16="http://schemas.microsoft.com/office/drawing/2014/chart" uri="{C3380CC4-5D6E-409C-BE32-E72D297353CC}">
              <c16:uniqueId val="{00000000-CA92-48A2-96B8-FF62CE0CBF69}"/>
            </c:ext>
          </c:extLst>
        </c:ser>
        <c:ser>
          <c:idx val="1"/>
          <c:order val="1"/>
          <c:tx>
            <c:strRef>
              <c:f>'Contratación mujer'!$A$39</c:f>
              <c:strCache>
                <c:ptCount val="1"/>
                <c:pt idx="0">
                  <c:v>30 -60%</c:v>
                </c:pt>
              </c:strCache>
            </c:strRef>
          </c:tx>
          <c:spPr>
            <a:solidFill>
              <a:schemeClr val="accent2"/>
            </a:solidFill>
            <a:ln>
              <a:noFill/>
            </a:ln>
            <a:effectLst/>
            <a:sp3d/>
          </c:spPr>
          <c:invertIfNegative val="0"/>
          <c:dLbls>
            <c:dLbl>
              <c:idx val="0"/>
              <c:layout>
                <c:manualLayout>
                  <c:x val="1.893939393939394E-2"/>
                  <c:y val="-1.5701663449062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92-48A2-96B8-FF62CE0CBF69}"/>
                </c:ext>
              </c:extLst>
            </c:dLbl>
            <c:dLbl>
              <c:idx val="1"/>
              <c:layout>
                <c:manualLayout>
                  <c:x val="2.2727272727272728E-2"/>
                  <c:y val="-1.5701663449062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92-48A2-96B8-FF62CE0CBF69}"/>
                </c:ext>
              </c:extLst>
            </c:dLbl>
            <c:dLbl>
              <c:idx val="2"/>
              <c:layout>
                <c:manualLayout>
                  <c:x val="1.7045454545454475E-2"/>
                  <c:y val="-1.5701663449062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92-48A2-96B8-FF62CE0CBF69}"/>
                </c:ext>
              </c:extLst>
            </c:dLbl>
            <c:dLbl>
              <c:idx val="3"/>
              <c:layout>
                <c:manualLayout>
                  <c:x val="2.8409090909090769E-2"/>
                  <c:y val="-2.3552495173593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92-48A2-96B8-FF62CE0CBF69}"/>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('Contratación mujer'!$C$37,'Contratación mujer'!$E$37,'Contratación mujer'!$G$37,'Contratación mujer'!$I$37)</c:f>
              <c:strCache>
                <c:ptCount val="4"/>
                <c:pt idx="0">
                  <c:v>Pequeña</c:v>
                </c:pt>
                <c:pt idx="1">
                  <c:v>Mediana menor</c:v>
                </c:pt>
                <c:pt idx="2">
                  <c:v>Mediana mayor</c:v>
                </c:pt>
                <c:pt idx="3">
                  <c:v>Grande</c:v>
                </c:pt>
              </c:strCache>
              <c:extLst/>
            </c:strRef>
          </c:cat>
          <c:val>
            <c:numRef>
              <c:f>('Contratación mujer'!$C$39,'Contratación mujer'!$E$39,'Contratación mujer'!$G$39,'Contratación mujer'!$I$39)</c:f>
              <c:numCache>
                <c:formatCode>0%</c:formatCode>
                <c:ptCount val="4"/>
                <c:pt idx="0">
                  <c:v>0.22615384615384615</c:v>
                </c:pt>
                <c:pt idx="1">
                  <c:v>0.22240259740259741</c:v>
                </c:pt>
                <c:pt idx="2">
                  <c:v>0.19488817891373802</c:v>
                </c:pt>
                <c:pt idx="3">
                  <c:v>0.13868613138686131</c:v>
                </c:pt>
              </c:numCache>
              <c:extLst/>
            </c:numRef>
          </c:val>
          <c:extLst>
            <c:ext xmlns:c16="http://schemas.microsoft.com/office/drawing/2014/chart" uri="{C3380CC4-5D6E-409C-BE32-E72D297353CC}">
              <c16:uniqueId val="{00000005-CA92-48A2-96B8-FF62CE0CBF69}"/>
            </c:ext>
          </c:extLst>
        </c:ser>
        <c:ser>
          <c:idx val="2"/>
          <c:order val="2"/>
          <c:tx>
            <c:strRef>
              <c:f>'Contratación mujer'!$A$40</c:f>
              <c:strCache>
                <c:ptCount val="1"/>
                <c:pt idx="0">
                  <c:v>60 -100%</c:v>
                </c:pt>
              </c:strCache>
            </c:strRef>
          </c:tx>
          <c:spPr>
            <a:solidFill>
              <a:schemeClr val="accent3"/>
            </a:solidFill>
            <a:ln>
              <a:noFill/>
            </a:ln>
            <a:effectLst/>
            <a:sp3d/>
          </c:spPr>
          <c:invertIfNegative val="0"/>
          <c:dLbls>
            <c:dLbl>
              <c:idx val="0"/>
              <c:layout>
                <c:manualLayout>
                  <c:x val="1.893939393939394E-2"/>
                  <c:y val="-1.5701663449062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92-48A2-96B8-FF62CE0CBF69}"/>
                </c:ext>
              </c:extLst>
            </c:dLbl>
            <c:dLbl>
              <c:idx val="1"/>
              <c:layout>
                <c:manualLayout>
                  <c:x val="1.13636363636362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A92-48A2-96B8-FF62CE0CBF69}"/>
                </c:ext>
              </c:extLst>
            </c:dLbl>
            <c:dLbl>
              <c:idx val="2"/>
              <c:layout>
                <c:manualLayout>
                  <c:x val="1.5151515151515291E-2"/>
                  <c:y val="-5.23388781635400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A92-48A2-96B8-FF62CE0CBF69}"/>
                </c:ext>
              </c:extLst>
            </c:dLbl>
            <c:dLbl>
              <c:idx val="3"/>
              <c:layout>
                <c:manualLayout>
                  <c:x val="2.2727272727272728E-2"/>
                  <c:y val="-1.0467775632707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A92-48A2-96B8-FF62CE0CBF69}"/>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('Contratación mujer'!$C$37,'Contratación mujer'!$E$37,'Contratación mujer'!$G$37,'Contratación mujer'!$I$37)</c:f>
              <c:strCache>
                <c:ptCount val="4"/>
                <c:pt idx="0">
                  <c:v>Pequeña</c:v>
                </c:pt>
                <c:pt idx="1">
                  <c:v>Mediana menor</c:v>
                </c:pt>
                <c:pt idx="2">
                  <c:v>Mediana mayor</c:v>
                </c:pt>
                <c:pt idx="3">
                  <c:v>Grande</c:v>
                </c:pt>
              </c:strCache>
              <c:extLst/>
            </c:strRef>
          </c:cat>
          <c:val>
            <c:numRef>
              <c:f>('Contratación mujer'!$C$40,'Contratación mujer'!$E$40,'Contratación mujer'!$G$40,'Contratación mujer'!$I$40)</c:f>
              <c:numCache>
                <c:formatCode>0%</c:formatCode>
                <c:ptCount val="4"/>
                <c:pt idx="0">
                  <c:v>0.1123076923076923</c:v>
                </c:pt>
                <c:pt idx="1">
                  <c:v>3.5714285714285712E-2</c:v>
                </c:pt>
                <c:pt idx="2">
                  <c:v>2.5559105431309903E-2</c:v>
                </c:pt>
                <c:pt idx="3">
                  <c:v>3.6496350364963501E-2</c:v>
                </c:pt>
              </c:numCache>
              <c:extLst/>
            </c:numRef>
          </c:val>
          <c:extLst>
            <c:ext xmlns:c16="http://schemas.microsoft.com/office/drawing/2014/chart" uri="{C3380CC4-5D6E-409C-BE32-E72D297353CC}">
              <c16:uniqueId val="{0000000A-CA92-48A2-96B8-FF62CE0CBF69}"/>
            </c:ext>
          </c:extLst>
        </c:ser>
        <c:dLbls>
          <c:showLegendKey val="0"/>
          <c:showVal val="1"/>
          <c:showCatName val="0"/>
          <c:showSerName val="0"/>
          <c:showPercent val="0"/>
          <c:showBubbleSize val="0"/>
        </c:dLbls>
        <c:gapWidth val="150"/>
        <c:shape val="box"/>
        <c:axId val="2108550352"/>
        <c:axId val="2110877664"/>
        <c:axId val="0"/>
        <c:extLst>
          <c:ext xmlns:c15="http://schemas.microsoft.com/office/drawing/2012/chart" uri="{02D57815-91ED-43cb-92C2-25804820EDAC}">
            <c15:filteredBarSeries>
              <c15:ser>
                <c:idx val="3"/>
                <c:order val="3"/>
                <c:tx>
                  <c:strRef>
                    <c:extLst>
                      <c:ext uri="{02D57815-91ED-43cb-92C2-25804820EDAC}">
                        <c15:formulaRef>
                          <c15:sqref>'Contratación mujer'!$A$41</c15:sqref>
                        </c15:formulaRef>
                      </c:ext>
                    </c:extLst>
                    <c:strCache>
                      <c:ptCount val="1"/>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('Contratación mujer'!$C$37,'Contratación mujer'!$E$37,'Contratación mujer'!$G$37,'Contratación mujer'!$I$37)</c15:sqref>
                        </c15:formulaRef>
                      </c:ext>
                    </c:extLst>
                    <c:strCache>
                      <c:ptCount val="4"/>
                      <c:pt idx="0">
                        <c:v>Pequeña</c:v>
                      </c:pt>
                      <c:pt idx="1">
                        <c:v>Mediana menor</c:v>
                      </c:pt>
                      <c:pt idx="2">
                        <c:v>Mediana mayor</c:v>
                      </c:pt>
                      <c:pt idx="3">
                        <c:v>Grande</c:v>
                      </c:pt>
                    </c:strCache>
                  </c:strRef>
                </c:cat>
                <c:val>
                  <c:numRef>
                    <c:extLst>
                      <c:ext uri="{02D57815-91ED-43cb-92C2-25804820EDAC}">
                        <c15:formulaRef>
                          <c15:sqref>('Contratación mujer'!$C$41,'Contratación mujer'!$E$41,'Contratación mujer'!$G$41,'Contratación mujer'!$I$41)</c15:sqref>
                        </c15:formulaRef>
                      </c:ext>
                    </c:extLst>
                    <c:numCache>
                      <c:formatCode>0%</c:formatCode>
                      <c:ptCount val="4"/>
                      <c:pt idx="0">
                        <c:v>1</c:v>
                      </c:pt>
                      <c:pt idx="1">
                        <c:v>1</c:v>
                      </c:pt>
                      <c:pt idx="2">
                        <c:v>1</c:v>
                      </c:pt>
                      <c:pt idx="3">
                        <c:v>0.99999999999999989</c:v>
                      </c:pt>
                    </c:numCache>
                  </c:numRef>
                </c:val>
                <c:extLst>
                  <c:ext xmlns:c16="http://schemas.microsoft.com/office/drawing/2014/chart" uri="{C3380CC4-5D6E-409C-BE32-E72D297353CC}">
                    <c16:uniqueId val="{0000000B-CA92-48A2-96B8-FF62CE0CBF69}"/>
                  </c:ext>
                </c:extLst>
              </c15:ser>
            </c15:filteredBarSeries>
          </c:ext>
        </c:extLst>
      </c:bar3DChart>
      <c:catAx>
        <c:axId val="2108550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10877664"/>
        <c:crosses val="autoZero"/>
        <c:auto val="1"/>
        <c:lblAlgn val="ctr"/>
        <c:lblOffset val="100"/>
        <c:noMultiLvlLbl val="0"/>
      </c:catAx>
      <c:valAx>
        <c:axId val="2110877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0855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b="1"/>
              <a:t>Número de empresas proveedoras</a:t>
            </a:r>
            <a:r>
              <a:rPr lang="es-CL" b="1" baseline="0"/>
              <a:t> por región y tamaño</a:t>
            </a:r>
            <a:endParaRPr lang="es-CL"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'Cuantos somos (metrop)'!$L$39</c:f>
              <c:strCache>
                <c:ptCount val="1"/>
                <c:pt idx="0">
                  <c:v>Pequeña</c:v>
                </c:pt>
              </c:strCache>
            </c:strRef>
          </c:tx>
          <c:spPr>
            <a:solidFill>
              <a:schemeClr val="accent6"/>
            </a:solidFill>
            <a:ln>
              <a:noFill/>
            </a:ln>
            <a:effectLst/>
            <a:sp3d/>
          </c:spPr>
          <c:invertIfNegative val="0"/>
          <c:dLbls>
            <c:dLbl>
              <c:idx val="0"/>
              <c:layout>
                <c:manualLayout>
                  <c:x val="1.7627915511483006E-2"/>
                  <c:y val="-3.5277777777777776E-2"/>
                </c:manualLayout>
              </c:layout>
              <c:tx>
                <c:rich>
                  <a:bodyPr/>
                  <a:lstStyle/>
                  <a:p>
                    <a:fld id="{6F600F79-7F4D-4034-9527-C20889F596BF}" type="CELLREF">
                      <a:rPr lang="en-US"/>
                      <a:pPr/>
                      <a:t>[CELLREF]</a:t>
                    </a:fld>
                    <a:endParaRPr lang="es-CL"/>
                  </a:p>
                </c:rich>
              </c:tx>
              <c:showLegendKey val="0"/>
              <c:showVal val="1"/>
              <c:showCatName val="0"/>
              <c:showSerName val="0"/>
              <c:showPercent val="0"/>
              <c:showBubbleSize val="0"/>
              <c:extLst>
                <c:ext xmlns:c15="http://schemas.microsoft.com/office/drawing/2012/chart" uri="{CE6537A1-D6FC-4f65-9D91-7224C49458BB}">
                  <c15:dlblFieldTable>
                    <c15:dlblFTEntry>
                      <c15:txfldGUID>{6F600F79-7F4D-4034-9527-C20889F596BF}</c15:txfldGUID>
                      <c15:f>'Cuantos somos (metrop)'!$L$40:$M$40</c15:f>
                      <c15:dlblFieldTableCache>
                        <c:ptCount val="2"/>
                        <c:pt idx="0">
                          <c:v> 488 </c:v>
                        </c:pt>
                        <c:pt idx="1">
                          <c:v>46%</c:v>
                        </c:pt>
                      </c15:dlblFieldTableCache>
                    </c15:dlblFTEntry>
                  </c15:dlblFieldTable>
                  <c15:showDataLabelsRange val="0"/>
                </c:ext>
                <c:ext xmlns:c16="http://schemas.microsoft.com/office/drawing/2014/chart" uri="{C3380CC4-5D6E-409C-BE32-E72D297353CC}">
                  <c16:uniqueId val="{00000000-6FF5-4429-AE9D-942F4343547F}"/>
                </c:ext>
              </c:extLst>
            </c:dLbl>
            <c:dLbl>
              <c:idx val="1"/>
              <c:layout>
                <c:manualLayout>
                  <c:x val="-1.7627915511483055E-2"/>
                  <c:y val="-0.12599206349206349"/>
                </c:manualLayout>
              </c:layout>
              <c:tx>
                <c:rich>
                  <a:bodyPr/>
                  <a:lstStyle/>
                  <a:p>
                    <a:fld id="{8BA2F6C1-FC64-4552-8412-FF6C4CE02AFD}" type="CELLREF">
                      <a:rPr lang="en-US"/>
                      <a:pPr/>
                      <a:t>[CELLREF]</a:t>
                    </a:fld>
                    <a:endParaRPr lang="es-CL"/>
                  </a:p>
                </c:rich>
              </c:tx>
              <c:showLegendKey val="0"/>
              <c:showVal val="1"/>
              <c:showCatName val="0"/>
              <c:showSerName val="0"/>
              <c:showPercent val="0"/>
              <c:showBubbleSize val="0"/>
              <c:extLst>
                <c:ext xmlns:c15="http://schemas.microsoft.com/office/drawing/2012/chart" uri="{CE6537A1-D6FC-4f65-9D91-7224C49458BB}">
                  <c15:dlblFieldTable>
                    <c15:dlblFTEntry>
                      <c15:txfldGUID>{8BA2F6C1-FC64-4552-8412-FF6C4CE02AFD}</c15:txfldGUID>
                      <c15:f>'Cuantos somos (metrop)'!$L$41:$M$41</c15:f>
                      <c15:dlblFieldTableCache>
                        <c:ptCount val="2"/>
                        <c:pt idx="0">
                          <c:v> 334 </c:v>
                        </c:pt>
                        <c:pt idx="1">
                          <c:v>32%</c:v>
                        </c:pt>
                      </c15:dlblFieldTableCache>
                    </c15:dlblFTEntry>
                  </c15:dlblFieldTable>
                  <c15:showDataLabelsRange val="0"/>
                </c:ext>
                <c:ext xmlns:c16="http://schemas.microsoft.com/office/drawing/2014/chart" uri="{C3380CC4-5D6E-409C-BE32-E72D297353CC}">
                  <c16:uniqueId val="{00000001-6FF5-4429-AE9D-942F4343547F}"/>
                </c:ext>
              </c:extLst>
            </c:dLbl>
            <c:dLbl>
              <c:idx val="2"/>
              <c:layout>
                <c:manualLayout>
                  <c:x val="-7.0451892612974449E-3"/>
                  <c:y val="-0.13355158730158731"/>
                </c:manualLayout>
              </c:layout>
              <c:tx>
                <c:rich>
                  <a:bodyPr/>
                  <a:lstStyle/>
                  <a:p>
                    <a:fld id="{BEFDB90E-01C6-46BD-9292-89E28F0B3756}" type="CELLREF">
                      <a:rPr lang="en-US"/>
                      <a:pPr/>
                      <a:t>[CELLREF]</a:t>
                    </a:fld>
                    <a:endParaRPr lang="es-CL"/>
                  </a:p>
                </c:rich>
              </c:tx>
              <c:showLegendKey val="0"/>
              <c:showVal val="1"/>
              <c:showCatName val="0"/>
              <c:showSerName val="0"/>
              <c:showPercent val="0"/>
              <c:showBubbleSize val="0"/>
              <c:extLst>
                <c:ext xmlns:c15="http://schemas.microsoft.com/office/drawing/2012/chart" uri="{CE6537A1-D6FC-4f65-9D91-7224C49458BB}">
                  <c15:dlblFieldTable>
                    <c15:dlblFTEntry>
                      <c15:txfldGUID>{BEFDB90E-01C6-46BD-9292-89E28F0B3756}</c15:txfldGUID>
                      <c15:f>'Cuantos somos (metrop)'!$L$42:$M$42</c15:f>
                      <c15:dlblFieldTableCache>
                        <c:ptCount val="2"/>
                        <c:pt idx="0">
                          <c:v> 230 </c:v>
                        </c:pt>
                        <c:pt idx="1">
                          <c:v>22%</c:v>
                        </c:pt>
                      </c15:dlblFieldTableCache>
                    </c15:dlblFTEntry>
                  </c15:dlblFieldTable>
                  <c15:showDataLabelsRange val="0"/>
                </c:ext>
                <c:ext xmlns:c16="http://schemas.microsoft.com/office/drawing/2014/chart" uri="{C3380CC4-5D6E-409C-BE32-E72D297353CC}">
                  <c16:uniqueId val="{00000002-6FF5-4429-AE9D-942F4343547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'Cuantos somos (metrop)'!$K$40:$K$42</c:f>
              <c:strCache>
                <c:ptCount val="3"/>
                <c:pt idx="0">
                  <c:v>Antofagasta</c:v>
                </c:pt>
                <c:pt idx="1">
                  <c:v>Región Metropolitana</c:v>
                </c:pt>
                <c:pt idx="2">
                  <c:v>Otras Regiones</c:v>
                </c:pt>
              </c:strCache>
            </c:strRef>
          </c:cat>
          <c:val>
            <c:numRef>
              <c:f>'Cuantos somos (metrop)'!$L$40:$L$42</c:f>
              <c:numCache>
                <c:formatCode>_(* #,##0_);_(* \(#,##0\);_(* "-"_);_(@_)</c:formatCode>
                <c:ptCount val="3"/>
                <c:pt idx="0">
                  <c:v>488</c:v>
                </c:pt>
                <c:pt idx="1">
                  <c:v>334</c:v>
                </c:pt>
                <c:pt idx="2">
                  <c:v>230</c:v>
                </c:pt>
              </c:numCache>
            </c:numRef>
          </c:val>
          <c:extLst>
            <c:ext xmlns:c16="http://schemas.microsoft.com/office/drawing/2014/chart" uri="{C3380CC4-5D6E-409C-BE32-E72D297353CC}">
              <c16:uniqueId val="{00000003-6FF5-4429-AE9D-942F4343547F}"/>
            </c:ext>
          </c:extLst>
        </c:ser>
        <c:ser>
          <c:idx val="2"/>
          <c:order val="2"/>
          <c:tx>
            <c:strRef>
              <c:f>'Cuantos somos (metrop)'!$N$39</c:f>
              <c:strCache>
                <c:ptCount val="1"/>
                <c:pt idx="0">
                  <c:v>Mediana Menor</c:v>
                </c:pt>
              </c:strCache>
            </c:strRef>
          </c:tx>
          <c:spPr>
            <a:solidFill>
              <a:schemeClr val="accent4"/>
            </a:solidFill>
            <a:ln>
              <a:noFill/>
            </a:ln>
            <a:effectLst/>
            <a:sp3d/>
          </c:spPr>
          <c:invertIfNegative val="0"/>
          <c:dLbls>
            <c:dLbl>
              <c:idx val="0"/>
              <c:layout>
                <c:manualLayout>
                  <c:x val="3.5255831022965985E-2"/>
                  <c:y val="-3.2757936507936507E-2"/>
                </c:manualLayout>
              </c:layout>
              <c:tx>
                <c:rich>
                  <a:bodyPr/>
                  <a:lstStyle/>
                  <a:p>
                    <a:fld id="{22362F52-5728-4A36-81B3-FA6F51615F92}" type="CELLREF">
                      <a:rPr lang="en-US"/>
                      <a:pPr/>
                      <a:t>[CELLREF]</a:t>
                    </a:fld>
                    <a:endParaRPr lang="es-CL"/>
                  </a:p>
                </c:rich>
              </c:tx>
              <c:showLegendKey val="0"/>
              <c:showVal val="1"/>
              <c:showCatName val="0"/>
              <c:showSerName val="0"/>
              <c:showPercent val="0"/>
              <c:showBubbleSize val="0"/>
              <c:extLst>
                <c:ext xmlns:c15="http://schemas.microsoft.com/office/drawing/2012/chart" uri="{CE6537A1-D6FC-4f65-9D91-7224C49458BB}">
                  <c15:dlblFieldTable>
                    <c15:dlblFTEntry>
                      <c15:txfldGUID>{22362F52-5728-4A36-81B3-FA6F51615F92}</c15:txfldGUID>
                      <c15:f>'Cuantos somos (metrop)'!$N$40:$O$40</c15:f>
                      <c15:dlblFieldTableCache>
                        <c:ptCount val="2"/>
                        <c:pt idx="0">
                          <c:v> 237 </c:v>
                        </c:pt>
                        <c:pt idx="1">
                          <c:v>27%</c:v>
                        </c:pt>
                      </c15:dlblFieldTableCache>
                    </c15:dlblFTEntry>
                  </c15:dlblFieldTable>
                  <c15:showDataLabelsRange val="0"/>
                </c:ext>
                <c:ext xmlns:c16="http://schemas.microsoft.com/office/drawing/2014/chart" uri="{C3380CC4-5D6E-409C-BE32-E72D297353CC}">
                  <c16:uniqueId val="{00000004-6FF5-4429-AE9D-942F4343547F}"/>
                </c:ext>
              </c:extLst>
            </c:dLbl>
            <c:dLbl>
              <c:idx val="1"/>
              <c:layout>
                <c:manualLayout>
                  <c:x val="-1.0576749306889859E-2"/>
                  <c:y val="-5.5436507936507937E-2"/>
                </c:manualLayout>
              </c:layout>
              <c:tx>
                <c:rich>
                  <a:bodyPr/>
                  <a:lstStyle/>
                  <a:p>
                    <a:fld id="{9BEA5F44-596D-45F1-8620-44C5EBC32206}" type="CELLREF">
                      <a:rPr lang="en-US"/>
                      <a:pPr/>
                      <a:t>[CELLREF]</a:t>
                    </a:fld>
                    <a:endParaRPr lang="es-CL"/>
                  </a:p>
                </c:rich>
              </c:tx>
              <c:showLegendKey val="0"/>
              <c:showVal val="1"/>
              <c:showCatName val="0"/>
              <c:showSerName val="0"/>
              <c:showPercent val="0"/>
              <c:showBubbleSize val="0"/>
              <c:extLst>
                <c:ext xmlns:c15="http://schemas.microsoft.com/office/drawing/2012/chart" uri="{CE6537A1-D6FC-4f65-9D91-7224C49458BB}">
                  <c15:dlblFieldTable>
                    <c15:dlblFTEntry>
                      <c15:txfldGUID>{9BEA5F44-596D-45F1-8620-44C5EBC32206}</c15:txfldGUID>
                      <c15:f>'Cuantos somos (metrop)'!$N$41:$O$41</c15:f>
                      <c15:dlblFieldTableCache>
                        <c:ptCount val="2"/>
                        <c:pt idx="0">
                          <c:v> 438 </c:v>
                        </c:pt>
                        <c:pt idx="1">
                          <c:v>51%</c:v>
                        </c:pt>
                      </c15:dlblFieldTableCache>
                    </c15:dlblFTEntry>
                  </c15:dlblFieldTable>
                  <c15:showDataLabelsRange val="0"/>
                </c:ext>
                <c:ext xmlns:c16="http://schemas.microsoft.com/office/drawing/2014/chart" uri="{C3380CC4-5D6E-409C-BE32-E72D297353CC}">
                  <c16:uniqueId val="{00000005-6FF5-4429-AE9D-942F4343547F}"/>
                </c:ext>
              </c:extLst>
            </c:dLbl>
            <c:dLbl>
              <c:idx val="2"/>
              <c:layout>
                <c:manualLayout>
                  <c:x val="5.1128350168350045E-2"/>
                  <c:y val="-0.15585234801297906"/>
                </c:manualLayout>
              </c:layout>
              <c:tx>
                <c:rich>
                  <a:bodyPr/>
                  <a:lstStyle/>
                  <a:p>
                    <a:fld id="{AA62FE19-C2ED-4CD5-8653-7F0B461C55D6}" type="CELLREF">
                      <a:rPr lang="en-US"/>
                      <a:pPr/>
                      <a:t>[CELLREF]</a:t>
                    </a:fld>
                    <a:endParaRPr lang="es-CL"/>
                  </a:p>
                </c:rich>
              </c:tx>
              <c:showLegendKey val="0"/>
              <c:showVal val="1"/>
              <c:showCatName val="0"/>
              <c:showSerName val="0"/>
              <c:showPercent val="0"/>
              <c:showBubbleSize val="0"/>
              <c:extLst>
                <c:ext xmlns:c15="http://schemas.microsoft.com/office/drawing/2012/chart" uri="{CE6537A1-D6FC-4f65-9D91-7224C49458BB}">
                  <c15:dlblFieldTable>
                    <c15:dlblFTEntry>
                      <c15:txfldGUID>{AA62FE19-C2ED-4CD5-8653-7F0B461C55D6}</c15:txfldGUID>
                      <c15:f>'Cuantos somos (metrop)'!$N$42:$O$42</c15:f>
                      <c15:dlblFieldTableCache>
                        <c:ptCount val="2"/>
                        <c:pt idx="0">
                          <c:v> 187 </c:v>
                        </c:pt>
                        <c:pt idx="1">
                          <c:v>22%</c:v>
                        </c:pt>
                      </c15:dlblFieldTableCache>
                    </c15:dlblFTEntry>
                  </c15:dlblFieldTable>
                  <c15:showDataLabelsRange val="0"/>
                </c:ext>
                <c:ext xmlns:c16="http://schemas.microsoft.com/office/drawing/2014/chart" uri="{C3380CC4-5D6E-409C-BE32-E72D297353CC}">
                  <c16:uniqueId val="{00000006-6FF5-4429-AE9D-942F4343547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'Cuantos somos (metrop)'!$K$40:$K$42</c:f>
              <c:strCache>
                <c:ptCount val="3"/>
                <c:pt idx="0">
                  <c:v>Antofagasta</c:v>
                </c:pt>
                <c:pt idx="1">
                  <c:v>Región Metropolitana</c:v>
                </c:pt>
                <c:pt idx="2">
                  <c:v>Otras Regiones</c:v>
                </c:pt>
              </c:strCache>
            </c:strRef>
          </c:cat>
          <c:val>
            <c:numRef>
              <c:f>'Cuantos somos (metrop)'!$N$40:$N$42</c:f>
              <c:numCache>
                <c:formatCode>_(* #,##0_);_(* \(#,##0\);_(* "-"_);_(@_)</c:formatCode>
                <c:ptCount val="3"/>
                <c:pt idx="0">
                  <c:v>237</c:v>
                </c:pt>
                <c:pt idx="1">
                  <c:v>438</c:v>
                </c:pt>
                <c:pt idx="2">
                  <c:v>187</c:v>
                </c:pt>
              </c:numCache>
            </c:numRef>
          </c:val>
          <c:extLst>
            <c:ext xmlns:c16="http://schemas.microsoft.com/office/drawing/2014/chart" uri="{C3380CC4-5D6E-409C-BE32-E72D297353CC}">
              <c16:uniqueId val="{00000007-6FF5-4429-AE9D-942F4343547F}"/>
            </c:ext>
          </c:extLst>
        </c:ser>
        <c:ser>
          <c:idx val="6"/>
          <c:order val="4"/>
          <c:tx>
            <c:strRef>
              <c:f>'Cuantos somos (metrop)'!$P$39:$Q$39</c:f>
              <c:strCache>
                <c:ptCount val="1"/>
                <c:pt idx="0">
                  <c:v>Mediana Mayor</c:v>
                </c:pt>
              </c:strCache>
            </c:strRef>
          </c:tx>
          <c:spPr>
            <a:solidFill>
              <a:schemeClr val="accent2">
                <a:lumMod val="75000"/>
              </a:schemeClr>
            </a:solidFill>
            <a:ln>
              <a:noFill/>
            </a:ln>
            <a:effectLst/>
            <a:sp3d/>
          </c:spPr>
          <c:invertIfNegative val="0"/>
          <c:dLbls>
            <c:dLbl>
              <c:idx val="0"/>
              <c:layout>
                <c:manualLayout>
                  <c:x val="5.4707909510310709E-2"/>
                  <c:y val="-4.2837301587301591E-2"/>
                </c:manualLayout>
              </c:layout>
              <c:tx>
                <c:rich>
                  <a:bodyPr/>
                  <a:lstStyle/>
                  <a:p>
                    <a:r>
                      <a:rPr lang="en-US" baseline="0"/>
                      <a:t>134; 17%</a:t>
                    </a:r>
                  </a:p>
                </c:rich>
              </c:tx>
              <c:showLegendKey val="0"/>
              <c:showVal val="1"/>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8-6FF5-4429-AE9D-942F4343547F}"/>
                </c:ext>
              </c:extLst>
            </c:dLbl>
            <c:dLbl>
              <c:idx val="1"/>
              <c:layout>
                <c:manualLayout>
                  <c:x val="3.7060196765049125E-2"/>
                  <c:y val="-1.7638888888888888E-2"/>
                </c:manualLayout>
              </c:layout>
              <c:tx>
                <c:rich>
                  <a:bodyPr/>
                  <a:lstStyle/>
                  <a:p>
                    <a:r>
                      <a:rPr lang="en-US" baseline="0"/>
                      <a:t>494; 62%</a:t>
                    </a:r>
                  </a:p>
                </c:rich>
              </c:tx>
              <c:showLegendKey val="0"/>
              <c:showVal val="1"/>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9-6FF5-4429-AE9D-942F4343547F}"/>
                </c:ext>
              </c:extLst>
            </c:dLbl>
            <c:dLbl>
              <c:idx val="2"/>
              <c:layout>
                <c:manualLayout>
                  <c:x val="7.7187070707070704E-2"/>
                  <c:y val="-8.8194518346948789E-2"/>
                </c:manualLayout>
              </c:layout>
              <c:tx>
                <c:rich>
                  <a:bodyPr/>
                  <a:lstStyle/>
                  <a:p>
                    <a:fld id="{E538BBA8-EEF0-446D-8BD6-69DD15095959}" type="CELLRANGE">
                      <a:rPr lang="en-US" baseline="0"/>
                      <a:pPr/>
                      <a:t>[CELLRANGE]</a:t>
                    </a:fld>
                    <a:r>
                      <a:rPr lang="en-US" baseline="0"/>
                      <a:t>; </a:t>
                    </a:r>
                    <a:fld id="{CA49F93E-E8EF-44BA-B9BF-05649142E2A8}"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FF5-4429-AE9D-942F4343547F}"/>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'Cuantos somos (metrop)'!$K$40:$K$42</c:f>
              <c:strCache>
                <c:ptCount val="3"/>
                <c:pt idx="0">
                  <c:v>Antofagasta</c:v>
                </c:pt>
                <c:pt idx="1">
                  <c:v>Región Metropolitana</c:v>
                </c:pt>
                <c:pt idx="2">
                  <c:v>Otras Regiones</c:v>
                </c:pt>
              </c:strCache>
            </c:strRef>
          </c:cat>
          <c:val>
            <c:numRef>
              <c:f>'Cuantos somos (metrop)'!$P$40:$P$42</c:f>
              <c:numCache>
                <c:formatCode>_(* #,##0_);_(* \(#,##0\);_(* "-"_);_(@_)</c:formatCode>
                <c:ptCount val="3"/>
                <c:pt idx="0">
                  <c:v>134</c:v>
                </c:pt>
                <c:pt idx="1">
                  <c:v>494</c:v>
                </c:pt>
                <c:pt idx="2">
                  <c:v>170</c:v>
                </c:pt>
              </c:numCache>
            </c:numRef>
          </c:val>
          <c:extLst>
            <c:ext xmlns:c15="http://schemas.microsoft.com/office/drawing/2012/chart" uri="{02D57815-91ED-43cb-92C2-25804820EDAC}">
              <c15:datalabelsRange>
                <c15:f>'Cuantos somos (metrop)'!$Q$40:$Q$42</c15:f>
                <c15:dlblRangeCache>
                  <c:ptCount val="3"/>
                  <c:pt idx="0">
                    <c:v>17%</c:v>
                  </c:pt>
                  <c:pt idx="1">
                    <c:v>62%</c:v>
                  </c:pt>
                  <c:pt idx="2">
                    <c:v>21%</c:v>
                  </c:pt>
                </c15:dlblRangeCache>
              </c15:datalabelsRange>
            </c:ext>
            <c:ext xmlns:c16="http://schemas.microsoft.com/office/drawing/2014/chart" uri="{C3380CC4-5D6E-409C-BE32-E72D297353CC}">
              <c16:uniqueId val="{0000000B-6FF5-4429-AE9D-942F4343547F}"/>
            </c:ext>
          </c:extLst>
        </c:ser>
        <c:ser>
          <c:idx val="4"/>
          <c:order val="6"/>
          <c:tx>
            <c:strRef>
              <c:f>'Cuantos somos (metrop)'!$R$39</c:f>
              <c:strCache>
                <c:ptCount val="1"/>
                <c:pt idx="0">
                  <c:v>Grande</c:v>
                </c:pt>
              </c:strCache>
            </c:strRef>
          </c:tx>
          <c:spPr>
            <a:solidFill>
              <a:schemeClr val="accent5">
                <a:lumMod val="60000"/>
              </a:schemeClr>
            </a:solidFill>
            <a:ln>
              <a:noFill/>
            </a:ln>
            <a:effectLst/>
            <a:sp3d/>
          </c:spPr>
          <c:invertIfNegative val="0"/>
          <c:dLbls>
            <c:dLbl>
              <c:idx val="0"/>
              <c:layout>
                <c:manualLayout>
                  <c:x val="2.8197030681733955E-2"/>
                  <c:y val="-4.0317460317460412E-2"/>
                </c:manualLayout>
              </c:layout>
              <c:tx>
                <c:rich>
                  <a:bodyPr/>
                  <a:lstStyle/>
                  <a:p>
                    <a:fld id="{21587162-A9AD-477C-88E6-24E5D54223CF}" type="CELLREF">
                      <a:rPr lang="en-US"/>
                      <a:pPr/>
                      <a:t>[CELLREF]</a:t>
                    </a:fld>
                    <a:endParaRPr lang="es-CL"/>
                  </a:p>
                </c:rich>
              </c:tx>
              <c:showLegendKey val="0"/>
              <c:showVal val="1"/>
              <c:showCatName val="0"/>
              <c:showSerName val="0"/>
              <c:showPercent val="0"/>
              <c:showBubbleSize val="0"/>
              <c:extLst>
                <c:ext xmlns:c15="http://schemas.microsoft.com/office/drawing/2012/chart" uri="{CE6537A1-D6FC-4f65-9D91-7224C49458BB}">
                  <c15:dlblFieldTable>
                    <c15:dlblFTEntry>
                      <c15:txfldGUID>{21587162-A9AD-477C-88E6-24E5D54223CF}</c15:txfldGUID>
                      <c15:f>'Cuantos somos (metrop)'!$R$40:$S$40</c15:f>
                      <c15:dlblFieldTableCache>
                        <c:ptCount val="2"/>
                        <c:pt idx="0">
                          <c:v> 18 </c:v>
                        </c:pt>
                        <c:pt idx="1">
                          <c:v>5%</c:v>
                        </c:pt>
                      </c15:dlblFieldTableCache>
                    </c15:dlblFTEntry>
                  </c15:dlblFieldTable>
                  <c15:showDataLabelsRange val="0"/>
                </c:ext>
                <c:ext xmlns:c16="http://schemas.microsoft.com/office/drawing/2014/chart" uri="{C3380CC4-5D6E-409C-BE32-E72D297353CC}">
                  <c16:uniqueId val="{0000000C-6FF5-4429-AE9D-942F4343547F}"/>
                </c:ext>
              </c:extLst>
            </c:dLbl>
            <c:dLbl>
              <c:idx val="1"/>
              <c:layout>
                <c:manualLayout>
                  <c:x val="3.7018622574114278E-2"/>
                  <c:y val="-4.7876984126984219E-2"/>
                </c:manualLayout>
              </c:layout>
              <c:tx>
                <c:rich>
                  <a:bodyPr/>
                  <a:lstStyle/>
                  <a:p>
                    <a:fld id="{EDE21CDD-1CA0-42F4-8B2C-AC49793ED8DD}" type="CELLREF">
                      <a:rPr lang="en-US"/>
                      <a:pPr/>
                      <a:t>[CELLREF]</a:t>
                    </a:fld>
                    <a:endParaRPr lang="es-CL"/>
                  </a:p>
                </c:rich>
              </c:tx>
              <c:showLegendKey val="0"/>
              <c:showVal val="1"/>
              <c:showCatName val="0"/>
              <c:showSerName val="0"/>
              <c:showPercent val="0"/>
              <c:showBubbleSize val="0"/>
              <c:extLst>
                <c:ext xmlns:c15="http://schemas.microsoft.com/office/drawing/2012/chart" uri="{CE6537A1-D6FC-4f65-9D91-7224C49458BB}">
                  <c15:dlblFieldTable>
                    <c15:dlblFTEntry>
                      <c15:txfldGUID>{EDE21CDD-1CA0-42F4-8B2C-AC49793ED8DD}</c15:txfldGUID>
                      <c15:f>'Cuantos somos (metrop)'!$R$41:$S$41</c15:f>
                      <c15:dlblFieldTableCache>
                        <c:ptCount val="2"/>
                        <c:pt idx="0">
                          <c:v> 290 </c:v>
                        </c:pt>
                        <c:pt idx="1">
                          <c:v>85%</c:v>
                        </c:pt>
                      </c15:dlblFieldTableCache>
                    </c15:dlblFTEntry>
                  </c15:dlblFieldTable>
                  <c15:showDataLabelsRange val="0"/>
                </c:ext>
                <c:ext xmlns:c16="http://schemas.microsoft.com/office/drawing/2014/chart" uri="{C3380CC4-5D6E-409C-BE32-E72D297353CC}">
                  <c16:uniqueId val="{0000000D-6FF5-4429-AE9D-942F4343547F}"/>
                </c:ext>
              </c:extLst>
            </c:dLbl>
            <c:dLbl>
              <c:idx val="2"/>
              <c:layout>
                <c:manualLayout>
                  <c:x val="4.7632983158245788E-2"/>
                  <c:y val="-8.8194444444444534E-2"/>
                </c:manualLayout>
              </c:layout>
              <c:tx>
                <c:rich>
                  <a:bodyPr/>
                  <a:lstStyle/>
                  <a:p>
                    <a:fld id="{AA2F5193-052B-4C42-B7F2-FF912CC9900E}" type="CELLREF">
                      <a:rPr lang="en-US"/>
                      <a:pPr/>
                      <a:t>[CELLREF]</a:t>
                    </a:fld>
                    <a:endParaRPr lang="es-CL"/>
                  </a:p>
                </c:rich>
              </c:tx>
              <c:showLegendKey val="0"/>
              <c:showVal val="1"/>
              <c:showCatName val="0"/>
              <c:showSerName val="0"/>
              <c:showPercent val="0"/>
              <c:showBubbleSize val="0"/>
              <c:extLst>
                <c:ext xmlns:c15="http://schemas.microsoft.com/office/drawing/2012/chart" uri="{CE6537A1-D6FC-4f65-9D91-7224C49458BB}">
                  <c15:dlblFieldTable>
                    <c15:dlblFTEntry>
                      <c15:txfldGUID>{AA2F5193-052B-4C42-B7F2-FF912CC9900E}</c15:txfldGUID>
                      <c15:f>'Cuantos somos (metrop)'!$R$42:$S$42</c15:f>
                      <c15:dlblFieldTableCache>
                        <c:ptCount val="2"/>
                        <c:pt idx="0">
                          <c:v> 33 </c:v>
                        </c:pt>
                        <c:pt idx="1">
                          <c:v>10%</c:v>
                        </c:pt>
                      </c15:dlblFieldTableCache>
                    </c15:dlblFTEntry>
                  </c15:dlblFieldTable>
                  <c15:showDataLabelsRange val="0"/>
                </c:ext>
                <c:ext xmlns:c16="http://schemas.microsoft.com/office/drawing/2014/chart" uri="{C3380CC4-5D6E-409C-BE32-E72D297353CC}">
                  <c16:uniqueId val="{0000000E-6FF5-4429-AE9D-942F4343547F}"/>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'Cuantos somos (metrop)'!$K$40:$K$42</c:f>
              <c:strCache>
                <c:ptCount val="3"/>
                <c:pt idx="0">
                  <c:v>Antofagasta</c:v>
                </c:pt>
                <c:pt idx="1">
                  <c:v>Región Metropolitana</c:v>
                </c:pt>
                <c:pt idx="2">
                  <c:v>Otras Regiones</c:v>
                </c:pt>
              </c:strCache>
            </c:strRef>
          </c:cat>
          <c:val>
            <c:numRef>
              <c:f>'Cuantos somos (metrop)'!$R$40:$R$42</c:f>
              <c:numCache>
                <c:formatCode>_(* #,##0_);_(* \(#,##0\);_(* "-"_);_(@_)</c:formatCode>
                <c:ptCount val="3"/>
                <c:pt idx="0">
                  <c:v>18</c:v>
                </c:pt>
                <c:pt idx="1">
                  <c:v>290</c:v>
                </c:pt>
                <c:pt idx="2">
                  <c:v>33</c:v>
                </c:pt>
              </c:numCache>
            </c:numRef>
          </c:val>
          <c:extLst>
            <c:ext xmlns:c16="http://schemas.microsoft.com/office/drawing/2014/chart" uri="{C3380CC4-5D6E-409C-BE32-E72D297353CC}">
              <c16:uniqueId val="{0000000F-6FF5-4429-AE9D-942F4343547F}"/>
            </c:ext>
          </c:extLst>
        </c:ser>
        <c:dLbls>
          <c:showLegendKey val="0"/>
          <c:showVal val="1"/>
          <c:showCatName val="0"/>
          <c:showSerName val="0"/>
          <c:showPercent val="0"/>
          <c:showBubbleSize val="0"/>
        </c:dLbls>
        <c:gapWidth val="150"/>
        <c:shape val="box"/>
        <c:axId val="1946144415"/>
        <c:axId val="1946155231"/>
        <c:axId val="0"/>
        <c:extLst>
          <c:ext xmlns:c15="http://schemas.microsoft.com/office/drawing/2012/chart" uri="{02D57815-91ED-43cb-92C2-25804820EDAC}">
            <c15:filteredBarSeries>
              <c15:ser>
                <c:idx val="1"/>
                <c:order val="1"/>
                <c:tx>
                  <c:strRef>
                    <c:extLst>
                      <c:ext uri="{02D57815-91ED-43cb-92C2-25804820EDAC}">
                        <c15:formulaRef>
                          <c15:sqref>'Cuantos somos (metrop)'!$M$39</c15:sqref>
                        </c15:formulaRef>
                      </c:ext>
                    </c:extLst>
                    <c:strCache>
                      <c:ptCount val="1"/>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'Cuantos somos (metrop)'!$K$40:$K$42</c15:sqref>
                        </c15:formulaRef>
                      </c:ext>
                    </c:extLst>
                    <c:strCache>
                      <c:ptCount val="3"/>
                      <c:pt idx="0">
                        <c:v>Antofagasta</c:v>
                      </c:pt>
                      <c:pt idx="1">
                        <c:v>Región Metropolitana</c:v>
                      </c:pt>
                      <c:pt idx="2">
                        <c:v>Otras Regiones</c:v>
                      </c:pt>
                    </c:strCache>
                  </c:strRef>
                </c:cat>
                <c:val>
                  <c:numRef>
                    <c:extLst>
                      <c:ext uri="{02D57815-91ED-43cb-92C2-25804820EDAC}">
                        <c15:formulaRef>
                          <c15:sqref>'Cuantos somos (metrop)'!$M$40:$M$42</c15:sqref>
                        </c15:formulaRef>
                      </c:ext>
                    </c:extLst>
                    <c:numCache>
                      <c:formatCode>0%</c:formatCode>
                      <c:ptCount val="3"/>
                      <c:pt idx="0">
                        <c:v>0.46387832699619774</c:v>
                      </c:pt>
                      <c:pt idx="1">
                        <c:v>0.31749049429657794</c:v>
                      </c:pt>
                      <c:pt idx="2">
                        <c:v>0.21863117870722434</c:v>
                      </c:pt>
                    </c:numCache>
                  </c:numRef>
                </c:val>
                <c:extLst>
                  <c:ext xmlns:c16="http://schemas.microsoft.com/office/drawing/2014/chart" uri="{C3380CC4-5D6E-409C-BE32-E72D297353CC}">
                    <c16:uniqueId val="{00000010-6FF5-4429-AE9D-942F4343547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'Cuantos somos (metrop)'!$O$39</c15:sqref>
                        </c15:formulaRef>
                      </c:ext>
                    </c:extLst>
                    <c:strCache>
                      <c:ptCount val="1"/>
                    </c:strCache>
                  </c:strRef>
                </c:tx>
                <c:spPr>
                  <a:solidFill>
                    <a:schemeClr val="accent6">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'Cuantos somos (metrop)'!$K$40:$K$42</c15:sqref>
                        </c15:formulaRef>
                      </c:ext>
                    </c:extLst>
                    <c:strCache>
                      <c:ptCount val="3"/>
                      <c:pt idx="0">
                        <c:v>Antofagasta</c:v>
                      </c:pt>
                      <c:pt idx="1">
                        <c:v>Región Metropolitana</c:v>
                      </c:pt>
                      <c:pt idx="2">
                        <c:v>Otras Regiones</c:v>
                      </c:pt>
                    </c:strCache>
                  </c:strRef>
                </c:cat>
                <c:val>
                  <c:numRef>
                    <c:extLst xmlns:c15="http://schemas.microsoft.com/office/drawing/2012/chart">
                      <c:ext xmlns:c15="http://schemas.microsoft.com/office/drawing/2012/chart" uri="{02D57815-91ED-43cb-92C2-25804820EDAC}">
                        <c15:formulaRef>
                          <c15:sqref>'Cuantos somos (metrop)'!$O$40:$O$42</c15:sqref>
                        </c15:formulaRef>
                      </c:ext>
                    </c:extLst>
                    <c:numCache>
                      <c:formatCode>0%</c:formatCode>
                      <c:ptCount val="3"/>
                      <c:pt idx="0">
                        <c:v>0.27494199535962877</c:v>
                      </c:pt>
                      <c:pt idx="1">
                        <c:v>0.50812064965197212</c:v>
                      </c:pt>
                      <c:pt idx="2">
                        <c:v>0.21693735498839908</c:v>
                      </c:pt>
                    </c:numCache>
                  </c:numRef>
                </c:val>
                <c:extLst xmlns:c15="http://schemas.microsoft.com/office/drawing/2012/chart">
                  <c:ext xmlns:c16="http://schemas.microsoft.com/office/drawing/2014/chart" uri="{C3380CC4-5D6E-409C-BE32-E72D297353CC}">
                    <c16:uniqueId val="{00000011-6FF5-4429-AE9D-942F4343547F}"/>
                  </c:ext>
                </c:extLst>
              </c15:ser>
            </c15:filteredBarSeries>
            <c15:filteredBarSeries>
              <c15:ser>
                <c:idx val="7"/>
                <c:order val="5"/>
                <c:spPr>
                  <a:solidFill>
                    <a:schemeClr val="accent5">
                      <a:lumMod val="80000"/>
                      <a:lumOff val="2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'Cuantos somos (metrop)'!$K$40:$K$42</c15:sqref>
                        </c15:formulaRef>
                      </c:ext>
                    </c:extLst>
                    <c:strCache>
                      <c:ptCount val="3"/>
                      <c:pt idx="0">
                        <c:v>Antofagasta</c:v>
                      </c:pt>
                      <c:pt idx="1">
                        <c:v>Región Metropolitana</c:v>
                      </c:pt>
                      <c:pt idx="2">
                        <c:v>Otras Regiones</c:v>
                      </c:pt>
                    </c:strCache>
                  </c:strRef>
                </c:cat>
                <c:val>
                  <c:numRef>
                    <c:extLst xmlns:c15="http://schemas.microsoft.com/office/drawing/2012/chart">
                      <c:ext xmlns:c15="http://schemas.microsoft.com/office/drawing/2012/chart" uri="{02D57815-91ED-43cb-92C2-25804820EDAC}">
                        <c15:formulaRef>
                          <c15:sqref>'Cuantos somos (metrop)'!$Q$40:$Q$42</c15:sqref>
                        </c15:formulaRef>
                      </c:ext>
                    </c:extLst>
                    <c:numCache>
                      <c:formatCode>0%</c:formatCode>
                      <c:ptCount val="3"/>
                      <c:pt idx="0">
                        <c:v>0.16791979949874686</c:v>
                      </c:pt>
                      <c:pt idx="1">
                        <c:v>0.61904761904761907</c:v>
                      </c:pt>
                      <c:pt idx="2">
                        <c:v>0.21303258145363407</c:v>
                      </c:pt>
                    </c:numCache>
                  </c:numRef>
                </c:val>
                <c:extLst xmlns:c15="http://schemas.microsoft.com/office/drawing/2012/chart">
                  <c:ext xmlns:c16="http://schemas.microsoft.com/office/drawing/2014/chart" uri="{C3380CC4-5D6E-409C-BE32-E72D297353CC}">
                    <c16:uniqueId val="{00000012-6FF5-4429-AE9D-942F4343547F}"/>
                  </c:ext>
                </c:extLst>
              </c15:ser>
            </c15:filteredBarSeries>
            <c15:filteredBarSeries>
              <c15:ser>
                <c:idx val="5"/>
                <c:order val="7"/>
                <c:tx>
                  <c:strRef>
                    <c:extLst xmlns:c15="http://schemas.microsoft.com/office/drawing/2012/chart">
                      <c:ext xmlns:c15="http://schemas.microsoft.com/office/drawing/2012/chart" uri="{02D57815-91ED-43cb-92C2-25804820EDAC}">
                        <c15:formulaRef>
                          <c15:sqref>'Cuantos somos (metrop)'!$S$39</c15:sqref>
                        </c15:formulaRef>
                      </c:ext>
                    </c:extLst>
                    <c:strCache>
                      <c:ptCount val="1"/>
                    </c:strCache>
                  </c:strRef>
                </c:tx>
                <c:spPr>
                  <a:solidFill>
                    <a:schemeClr val="accent4">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'Cuantos somos (metrop)'!$K$40:$K$42</c15:sqref>
                        </c15:formulaRef>
                      </c:ext>
                    </c:extLst>
                    <c:strCache>
                      <c:ptCount val="3"/>
                      <c:pt idx="0">
                        <c:v>Antofagasta</c:v>
                      </c:pt>
                      <c:pt idx="1">
                        <c:v>Región Metropolitana</c:v>
                      </c:pt>
                      <c:pt idx="2">
                        <c:v>Otras Regiones</c:v>
                      </c:pt>
                    </c:strCache>
                  </c:strRef>
                </c:cat>
                <c:val>
                  <c:numRef>
                    <c:extLst xmlns:c15="http://schemas.microsoft.com/office/drawing/2012/chart">
                      <c:ext xmlns:c15="http://schemas.microsoft.com/office/drawing/2012/chart" uri="{02D57815-91ED-43cb-92C2-25804820EDAC}">
                        <c15:formulaRef>
                          <c15:sqref>'Cuantos somos (metrop)'!$S$40:$S$42</c15:sqref>
                        </c15:formulaRef>
                      </c:ext>
                    </c:extLst>
                    <c:numCache>
                      <c:formatCode>0%</c:formatCode>
                      <c:ptCount val="3"/>
                      <c:pt idx="0">
                        <c:v>5.2785923753665691E-2</c:v>
                      </c:pt>
                      <c:pt idx="1">
                        <c:v>0.85043988269794724</c:v>
                      </c:pt>
                      <c:pt idx="2">
                        <c:v>9.6774193548387094E-2</c:v>
                      </c:pt>
                    </c:numCache>
                  </c:numRef>
                </c:val>
                <c:extLst xmlns:c15="http://schemas.microsoft.com/office/drawing/2012/chart">
                  <c:ext xmlns:c16="http://schemas.microsoft.com/office/drawing/2014/chart" uri="{C3380CC4-5D6E-409C-BE32-E72D297353CC}">
                    <c16:uniqueId val="{00000013-6FF5-4429-AE9D-942F4343547F}"/>
                  </c:ext>
                </c:extLst>
              </c15:ser>
            </c15:filteredBarSeries>
          </c:ext>
        </c:extLst>
      </c:bar3DChart>
      <c:catAx>
        <c:axId val="194614441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L"/>
          </a:p>
        </c:txPr>
        <c:crossAx val="1946155231"/>
        <c:crosses val="autoZero"/>
        <c:auto val="1"/>
        <c:lblAlgn val="ctr"/>
        <c:lblOffset val="100"/>
        <c:noMultiLvlLbl val="0"/>
      </c:catAx>
      <c:valAx>
        <c:axId val="1946155231"/>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946144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Mujeres contratadas región de Antofagasta</a:t>
            </a:r>
            <a:r>
              <a:rPr lang="es-CL" baseline="0"/>
              <a:t> por tamaño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'Contratación mujer'!$A$73</c:f>
              <c:strCache>
                <c:ptCount val="1"/>
                <c:pt idx="0">
                  <c:v>0 - 30%</c:v>
                </c:pt>
              </c:strCache>
            </c:strRef>
          </c:tx>
          <c:spPr>
            <a:solidFill>
              <a:schemeClr val="accent1"/>
            </a:solidFill>
            <a:ln>
              <a:noFill/>
            </a:ln>
            <a:effectLst/>
            <a:sp3d/>
          </c:spPr>
          <c:invertIfNegative val="0"/>
          <c:dLbls>
            <c:dLbl>
              <c:idx val="3"/>
              <c:layout>
                <c:manualLayout>
                  <c:x val="-1.3878870258069176E-16"/>
                  <c:y val="-2.60021638896144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8F-4402-8889-9F8D73005395}"/>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('Contratación mujer'!$C$72,'Contratación mujer'!$E$72,'Contratación mujer'!$G$72,'Contratación mujer'!$I$72)</c:f>
              <c:strCache>
                <c:ptCount val="4"/>
                <c:pt idx="0">
                  <c:v>Pequeña</c:v>
                </c:pt>
                <c:pt idx="1">
                  <c:v>Mediana menor</c:v>
                </c:pt>
                <c:pt idx="2">
                  <c:v>Mediana mayor</c:v>
                </c:pt>
                <c:pt idx="3">
                  <c:v>Grande</c:v>
                </c:pt>
              </c:strCache>
              <c:extLst/>
            </c:strRef>
          </c:cat>
          <c:val>
            <c:numRef>
              <c:f>('Contratación mujer'!$C$73,'Contratación mujer'!$E$73,'Contratación mujer'!$G$73,'Contratación mujer'!$I$73)</c:f>
              <c:numCache>
                <c:formatCode>0%</c:formatCode>
                <c:ptCount val="4"/>
                <c:pt idx="0">
                  <c:v>0.64444444444444449</c:v>
                </c:pt>
                <c:pt idx="1">
                  <c:v>0.75</c:v>
                </c:pt>
                <c:pt idx="2">
                  <c:v>0.76991150442477874</c:v>
                </c:pt>
                <c:pt idx="3">
                  <c:v>0.82352941176470584</c:v>
                </c:pt>
              </c:numCache>
              <c:extLst/>
            </c:numRef>
          </c:val>
          <c:extLst>
            <c:ext xmlns:c16="http://schemas.microsoft.com/office/drawing/2014/chart" uri="{C3380CC4-5D6E-409C-BE32-E72D297353CC}">
              <c16:uniqueId val="{00000001-6D8F-4402-8889-9F8D73005395}"/>
            </c:ext>
          </c:extLst>
        </c:ser>
        <c:ser>
          <c:idx val="1"/>
          <c:order val="1"/>
          <c:tx>
            <c:strRef>
              <c:f>'Contratación mujer'!$A$74</c:f>
              <c:strCache>
                <c:ptCount val="1"/>
                <c:pt idx="0">
                  <c:v>30 -60%</c:v>
                </c:pt>
              </c:strCache>
            </c:strRef>
          </c:tx>
          <c:spPr>
            <a:solidFill>
              <a:schemeClr val="accent2"/>
            </a:solidFill>
            <a:ln>
              <a:noFill/>
            </a:ln>
            <a:effectLst/>
            <a:sp3d/>
          </c:spPr>
          <c:invertIfNegative val="0"/>
          <c:dLbls>
            <c:dLbl>
              <c:idx val="0"/>
              <c:layout>
                <c:manualLayout>
                  <c:x val="2.0818545881944091E-2"/>
                  <c:y val="-1.7334775926409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8F-4402-8889-9F8D73005395}"/>
                </c:ext>
              </c:extLst>
            </c:dLbl>
            <c:dLbl>
              <c:idx val="1"/>
              <c:layout>
                <c:manualLayout>
                  <c:x val="1.7033355721590621E-2"/>
                  <c:y val="-1.7334775926409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8F-4402-8889-9F8D73005395}"/>
                </c:ext>
              </c:extLst>
            </c:dLbl>
            <c:dLbl>
              <c:idx val="2"/>
              <c:layout>
                <c:manualLayout>
                  <c:x val="1.3248165561237011E-2"/>
                  <c:y val="-8.66738796320488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8F-4402-8889-9F8D73005395}"/>
                </c:ext>
              </c:extLst>
            </c:dLbl>
            <c:dLbl>
              <c:idx val="3"/>
              <c:layout>
                <c:manualLayout>
                  <c:x val="2.2711140962120829E-2"/>
                  <c:y val="-2.8891293210682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8F-4402-8889-9F8D73005395}"/>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('Contratación mujer'!$C$72,'Contratación mujer'!$E$72,'Contratación mujer'!$G$72,'Contratación mujer'!$I$72)</c:f>
              <c:strCache>
                <c:ptCount val="4"/>
                <c:pt idx="0">
                  <c:v>Pequeña</c:v>
                </c:pt>
                <c:pt idx="1">
                  <c:v>Mediana menor</c:v>
                </c:pt>
                <c:pt idx="2">
                  <c:v>Mediana mayor</c:v>
                </c:pt>
                <c:pt idx="3">
                  <c:v>Grande</c:v>
                </c:pt>
              </c:strCache>
              <c:extLst/>
            </c:strRef>
          </c:cat>
          <c:val>
            <c:numRef>
              <c:f>('Contratación mujer'!$C$74,'Contratación mujer'!$E$74,'Contratación mujer'!$G$74,'Contratación mujer'!$I$74)</c:f>
              <c:numCache>
                <c:formatCode>0%</c:formatCode>
                <c:ptCount val="4"/>
                <c:pt idx="0">
                  <c:v>0.2253968253968254</c:v>
                </c:pt>
                <c:pt idx="1">
                  <c:v>0.21590909090909091</c:v>
                </c:pt>
                <c:pt idx="2">
                  <c:v>0.19469026548672566</c:v>
                </c:pt>
                <c:pt idx="3">
                  <c:v>0.11764705882352941</c:v>
                </c:pt>
              </c:numCache>
              <c:extLst/>
            </c:numRef>
          </c:val>
          <c:extLst>
            <c:ext xmlns:c16="http://schemas.microsoft.com/office/drawing/2014/chart" uri="{C3380CC4-5D6E-409C-BE32-E72D297353CC}">
              <c16:uniqueId val="{00000006-6D8F-4402-8889-9F8D73005395}"/>
            </c:ext>
          </c:extLst>
        </c:ser>
        <c:ser>
          <c:idx val="2"/>
          <c:order val="2"/>
          <c:tx>
            <c:strRef>
              <c:f>'Contratación mujer'!$A$75</c:f>
              <c:strCache>
                <c:ptCount val="1"/>
                <c:pt idx="0">
                  <c:v>60 -100%</c:v>
                </c:pt>
              </c:strCache>
            </c:strRef>
          </c:tx>
          <c:spPr>
            <a:solidFill>
              <a:schemeClr val="accent3"/>
            </a:solidFill>
            <a:ln>
              <a:noFill/>
            </a:ln>
            <a:effectLst/>
            <a:sp3d/>
          </c:spPr>
          <c:invertIfNegative val="0"/>
          <c:dLbls>
            <c:dLbl>
              <c:idx val="0"/>
              <c:layout>
                <c:manualLayout>
                  <c:x val="1.81444478299683E-2"/>
                  <c:y val="-1.7334915989356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8F-4402-8889-9F8D73005395}"/>
                </c:ext>
              </c:extLst>
            </c:dLbl>
            <c:dLbl>
              <c:idx val="1"/>
              <c:layout>
                <c:manualLayout>
                  <c:x val="1.662220939286866E-2"/>
                  <c:y val="-2.2117315887873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8F-4402-8889-9F8D73005395}"/>
                </c:ext>
              </c:extLst>
            </c:dLbl>
            <c:dLbl>
              <c:idx val="2"/>
              <c:layout>
                <c:manualLayout>
                  <c:x val="3.4725852751094584E-2"/>
                  <c:y val="-2.2117315887873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8F-4402-8889-9F8D73005395}"/>
                </c:ext>
              </c:extLst>
            </c:dLbl>
            <c:dLbl>
              <c:idx val="3"/>
              <c:layout>
                <c:manualLayout>
                  <c:x val="3.9744496683711446E-2"/>
                  <c:y val="-1.4445646605341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8F-4402-8889-9F8D73005395}"/>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('Contratación mujer'!$C$72,'Contratación mujer'!$E$72,'Contratación mujer'!$G$72,'Contratación mujer'!$I$72)</c:f>
              <c:strCache>
                <c:ptCount val="4"/>
                <c:pt idx="0">
                  <c:v>Pequeña</c:v>
                </c:pt>
                <c:pt idx="1">
                  <c:v>Mediana menor</c:v>
                </c:pt>
                <c:pt idx="2">
                  <c:v>Mediana mayor</c:v>
                </c:pt>
                <c:pt idx="3">
                  <c:v>Grande</c:v>
                </c:pt>
              </c:strCache>
              <c:extLst/>
            </c:strRef>
          </c:cat>
          <c:val>
            <c:numRef>
              <c:f>('Contratación mujer'!$C$75,'Contratación mujer'!$E$75,'Contratación mujer'!$G$75,'Contratación mujer'!$I$75)</c:f>
              <c:numCache>
                <c:formatCode>0%</c:formatCode>
                <c:ptCount val="4"/>
                <c:pt idx="0">
                  <c:v>0.13015873015873017</c:v>
                </c:pt>
                <c:pt idx="1">
                  <c:v>3.4090909090909088E-2</c:v>
                </c:pt>
                <c:pt idx="2">
                  <c:v>3.5398230088495575E-2</c:v>
                </c:pt>
                <c:pt idx="3">
                  <c:v>5.8823529411764705E-2</c:v>
                </c:pt>
              </c:numCache>
              <c:extLst/>
            </c:numRef>
          </c:val>
          <c:extLst>
            <c:ext xmlns:c16="http://schemas.microsoft.com/office/drawing/2014/chart" uri="{C3380CC4-5D6E-409C-BE32-E72D297353CC}">
              <c16:uniqueId val="{0000000B-6D8F-4402-8889-9F8D73005395}"/>
            </c:ext>
          </c:extLst>
        </c:ser>
        <c:dLbls>
          <c:showLegendKey val="0"/>
          <c:showVal val="1"/>
          <c:showCatName val="0"/>
          <c:showSerName val="0"/>
          <c:showPercent val="0"/>
          <c:showBubbleSize val="0"/>
        </c:dLbls>
        <c:gapWidth val="150"/>
        <c:shape val="box"/>
        <c:axId val="2108514832"/>
        <c:axId val="2099571056"/>
        <c:axId val="0"/>
        <c:extLst>
          <c:ext xmlns:c15="http://schemas.microsoft.com/office/drawing/2012/chart" uri="{02D57815-91ED-43cb-92C2-25804820EDAC}">
            <c15:filteredBarSeries>
              <c15:ser>
                <c:idx val="3"/>
                <c:order val="3"/>
                <c:tx>
                  <c:strRef>
                    <c:extLst>
                      <c:ext uri="{02D57815-91ED-43cb-92C2-25804820EDAC}">
                        <c15:formulaRef>
                          <c15:sqref>'Contratación mujer'!$A$76</c15:sqref>
                        </c15:formulaRef>
                      </c:ext>
                    </c:extLst>
                    <c:strCache>
                      <c:ptCount val="1"/>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('Contratación mujer'!$C$72,'Contratación mujer'!$E$72,'Contratación mujer'!$G$72,'Contratación mujer'!$I$72)</c15:sqref>
                        </c15:formulaRef>
                      </c:ext>
                    </c:extLst>
                    <c:strCache>
                      <c:ptCount val="4"/>
                      <c:pt idx="0">
                        <c:v>Pequeña</c:v>
                      </c:pt>
                      <c:pt idx="1">
                        <c:v>Mediana menor</c:v>
                      </c:pt>
                      <c:pt idx="2">
                        <c:v>Mediana mayor</c:v>
                      </c:pt>
                      <c:pt idx="3">
                        <c:v>Grande</c:v>
                      </c:pt>
                    </c:strCache>
                  </c:strRef>
                </c:cat>
                <c:val>
                  <c:numRef>
                    <c:extLst>
                      <c:ext uri="{02D57815-91ED-43cb-92C2-25804820EDAC}">
                        <c15:formulaRef>
                          <c15:sqref>('Contratación mujer'!$C$76,'Contratación mujer'!$E$76,'Contratación mujer'!$G$76,'Contratación mujer'!$I$76)</c15:sqref>
                        </c15:formulaRef>
                      </c:ext>
                    </c:extLst>
                    <c:numCache>
                      <c:formatCode>0%</c:formatCode>
                      <c:ptCount val="4"/>
                      <c:pt idx="0">
                        <c:v>1</c:v>
                      </c:pt>
                      <c:pt idx="1">
                        <c:v>1</c:v>
                      </c:pt>
                      <c:pt idx="2">
                        <c:v>1</c:v>
                      </c:pt>
                      <c:pt idx="3">
                        <c:v>1</c:v>
                      </c:pt>
                    </c:numCache>
                  </c:numRef>
                </c:val>
                <c:extLst>
                  <c:ext xmlns:c16="http://schemas.microsoft.com/office/drawing/2014/chart" uri="{C3380CC4-5D6E-409C-BE32-E72D297353CC}">
                    <c16:uniqueId val="{0000000C-6D8F-4402-8889-9F8D73005395}"/>
                  </c:ext>
                </c:extLst>
              </c15:ser>
            </c15:filteredBarSeries>
          </c:ext>
        </c:extLst>
      </c:bar3DChart>
      <c:catAx>
        <c:axId val="2108514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099571056"/>
        <c:crosses val="autoZero"/>
        <c:auto val="1"/>
        <c:lblAlgn val="ctr"/>
        <c:lblOffset val="100"/>
        <c:noMultiLvlLbl val="0"/>
      </c:catAx>
      <c:valAx>
        <c:axId val="2099571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08514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400" b="1" i="0" u="none" strike="noStrike" baseline="0">
                <a:effectLst/>
              </a:rPr>
              <a:t>Mano de Obra Local Región de Antofagasta, </a:t>
            </a:r>
          </a:p>
          <a:p>
            <a:pPr>
              <a:defRPr/>
            </a:pPr>
            <a:r>
              <a:rPr lang="es-CL" sz="1400" b="1" i="0" u="none" strike="noStrike" baseline="0">
                <a:effectLst/>
              </a:rPr>
              <a:t>empresas casa matriz</a:t>
            </a:r>
            <a:r>
              <a:rPr lang="es-CL" sz="1400" b="1" i="0" u="none" strike="noStrike" baseline="0"/>
              <a:t> </a:t>
            </a:r>
            <a:endParaRPr lang="es-CL"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'Mano de obra local'!$A$5</c:f>
              <c:strCache>
                <c:ptCount val="1"/>
                <c:pt idx="0">
                  <c:v>0 - 30%</c:v>
                </c:pt>
              </c:strCache>
            </c:strRef>
          </c:tx>
          <c:spPr>
            <a:solidFill>
              <a:schemeClr val="accent1"/>
            </a:solidFill>
            <a:ln>
              <a:noFill/>
            </a:ln>
            <a:effectLst/>
            <a:sp3d/>
          </c:spPr>
          <c:invertIfNegative val="0"/>
          <c:dLbls>
            <c:dLbl>
              <c:idx val="0"/>
              <c:layout>
                <c:manualLayout>
                  <c:x val="-1.4571948998178506E-2"/>
                  <c:y val="-1.7601758143065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A2-41D9-ABB7-41ABB87963A2}"/>
                </c:ext>
              </c:extLst>
            </c:dLbl>
            <c:dLbl>
              <c:idx val="1"/>
              <c:layout>
                <c:manualLayout>
                  <c:x val="0"/>
                  <c:y val="-1.7601758143065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A2-41D9-ABB7-41ABB87963A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('Mano de obra local'!$C$4,'Mano de obra local'!$E$4,'Mano de obra local'!$G$4,'Mano de obra local'!$I$4,'Mano de obra local'!$K$4)</c:f>
              <c:strCache>
                <c:ptCount val="5"/>
                <c:pt idx="0">
                  <c:v>Pequeñas</c:v>
                </c:pt>
                <c:pt idx="1">
                  <c:v>Medianas Menor</c:v>
                </c:pt>
                <c:pt idx="2">
                  <c:v>Medianas Mayor</c:v>
                </c:pt>
                <c:pt idx="3">
                  <c:v>Grandes</c:v>
                </c:pt>
                <c:pt idx="4">
                  <c:v>Total</c:v>
                </c:pt>
              </c:strCache>
              <c:extLst/>
            </c:strRef>
          </c:cat>
          <c:val>
            <c:numRef>
              <c:f>('Mano de obra local'!$C$5,'Mano de obra local'!$E$5,'Mano de obra local'!$G$5,'Mano de obra local'!$I$5,'Mano de obra local'!$K$5)</c:f>
              <c:numCache>
                <c:formatCode>0.0%</c:formatCode>
                <c:ptCount val="5"/>
                <c:pt idx="0">
                  <c:v>6.6901408450704219E-2</c:v>
                </c:pt>
                <c:pt idx="1">
                  <c:v>0.10429447852760736</c:v>
                </c:pt>
                <c:pt idx="2">
                  <c:v>9.0909090909090912E-2</c:v>
                </c:pt>
                <c:pt idx="3">
                  <c:v>5.8823529411764705E-2</c:v>
                </c:pt>
                <c:pt idx="4">
                  <c:v>8.188153310104529E-2</c:v>
                </c:pt>
              </c:numCache>
              <c:extLst/>
            </c:numRef>
          </c:val>
          <c:extLst>
            <c:ext xmlns:c16="http://schemas.microsoft.com/office/drawing/2014/chart" uri="{C3380CC4-5D6E-409C-BE32-E72D297353CC}">
              <c16:uniqueId val="{00000002-BDA2-41D9-ABB7-41ABB87963A2}"/>
            </c:ext>
          </c:extLst>
        </c:ser>
        <c:ser>
          <c:idx val="1"/>
          <c:order val="1"/>
          <c:tx>
            <c:strRef>
              <c:f>'Mano de obra local'!$A$6</c:f>
              <c:strCache>
                <c:ptCount val="1"/>
                <c:pt idx="0">
                  <c:v>30 -60%</c:v>
                </c:pt>
              </c:strCache>
            </c:strRef>
          </c:tx>
          <c:spPr>
            <a:solidFill>
              <a:schemeClr val="accent2"/>
            </a:solidFill>
            <a:ln>
              <a:noFill/>
            </a:ln>
            <a:effectLst/>
            <a:sp3d/>
          </c:spPr>
          <c:invertIfNegative val="0"/>
          <c:dLbls>
            <c:dLbl>
              <c:idx val="0"/>
              <c:layout>
                <c:manualLayout>
                  <c:x val="-9.3559842697870498E-3"/>
                  <c:y val="1.1406824146981628E-2"/>
                </c:manualLayout>
              </c:layout>
              <c:spPr>
                <a:noFill/>
                <a:ln>
                  <a:noFill/>
                </a:ln>
                <a:effectLst/>
              </c:spPr>
              <c:txPr>
                <a:bodyPr rot="0" spcFirstLastPara="1" vertOverflow="ellipsis" vert="horz" wrap="square" lIns="38100" tIns="19050" rIns="38100" bIns="19050" anchor="ctr" anchorCtr="0">
                  <a:no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15:layout>
                    <c:manualLayout>
                      <c:w val="0.16756151407754274"/>
                      <c:h val="0.18804539138490042"/>
                    </c:manualLayout>
                  </c15:layout>
                </c:ext>
                <c:ext xmlns:c16="http://schemas.microsoft.com/office/drawing/2014/chart" uri="{C3380CC4-5D6E-409C-BE32-E72D297353CC}">
                  <c16:uniqueId val="{00000003-BDA2-41D9-ABB7-41ABB87963A2}"/>
                </c:ext>
              </c:extLst>
            </c:dLbl>
            <c:dLbl>
              <c:idx val="1"/>
              <c:layout>
                <c:manualLayout>
                  <c:x val="-1.2750455373406227E-2"/>
                  <c:y val="-6.4539779857906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A2-41D9-ABB7-41ABB87963A2}"/>
                </c:ext>
              </c:extLst>
            </c:dLbl>
            <c:dLbl>
              <c:idx val="2"/>
              <c:layout>
                <c:manualLayout>
                  <c:x val="-1.6393442622950821E-2"/>
                  <c:y val="-4.1070769000485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A2-41D9-ABB7-41ABB87963A2}"/>
                </c:ext>
              </c:extLst>
            </c:dLbl>
            <c:dLbl>
              <c:idx val="3"/>
              <c:layout>
                <c:manualLayout>
                  <c:x val="-1.6393442622950821E-2"/>
                  <c:y val="-2.6402637214598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A2-41D9-ABB7-41ABB87963A2}"/>
                </c:ext>
              </c:extLst>
            </c:dLbl>
            <c:dLbl>
              <c:idx val="4"/>
              <c:layout>
                <c:manualLayout>
                  <c:x val="-1.092896174863388E-2"/>
                  <c:y val="-3.5203516286130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A2-41D9-ABB7-41ABB87963A2}"/>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('Mano de obra local'!$C$4,'Mano de obra local'!$E$4,'Mano de obra local'!$G$4,'Mano de obra local'!$I$4,'Mano de obra local'!$K$4)</c:f>
              <c:strCache>
                <c:ptCount val="5"/>
                <c:pt idx="0">
                  <c:v>Pequeñas</c:v>
                </c:pt>
                <c:pt idx="1">
                  <c:v>Medianas Menor</c:v>
                </c:pt>
                <c:pt idx="2">
                  <c:v>Medianas Mayor</c:v>
                </c:pt>
                <c:pt idx="3">
                  <c:v>Grandes</c:v>
                </c:pt>
                <c:pt idx="4">
                  <c:v>Total</c:v>
                </c:pt>
              </c:strCache>
              <c:extLst/>
            </c:strRef>
          </c:cat>
          <c:val>
            <c:numRef>
              <c:f>('Mano de obra local'!$C$6,'Mano de obra local'!$E$6,'Mano de obra local'!$G$6,'Mano de obra local'!$I$6,'Mano de obra local'!$K$6)</c:f>
              <c:numCache>
                <c:formatCode>0.0%</c:formatCode>
                <c:ptCount val="5"/>
                <c:pt idx="0">
                  <c:v>0.10915492957746478</c:v>
                </c:pt>
                <c:pt idx="1">
                  <c:v>0.12269938650306748</c:v>
                </c:pt>
                <c:pt idx="2">
                  <c:v>0.18181818181818182</c:v>
                </c:pt>
                <c:pt idx="3">
                  <c:v>0.23529411764705882</c:v>
                </c:pt>
                <c:pt idx="4">
                  <c:v>0.13066202090592335</c:v>
                </c:pt>
              </c:numCache>
              <c:extLst/>
            </c:numRef>
          </c:val>
          <c:extLst>
            <c:ext xmlns:c16="http://schemas.microsoft.com/office/drawing/2014/chart" uri="{C3380CC4-5D6E-409C-BE32-E72D297353CC}">
              <c16:uniqueId val="{00000008-BDA2-41D9-ABB7-41ABB87963A2}"/>
            </c:ext>
          </c:extLst>
        </c:ser>
        <c:ser>
          <c:idx val="2"/>
          <c:order val="2"/>
          <c:tx>
            <c:strRef>
              <c:f>'Mano de obra local'!$A$7</c:f>
              <c:strCache>
                <c:ptCount val="1"/>
                <c:pt idx="0">
                  <c:v>60 -100%</c:v>
                </c:pt>
              </c:strCache>
            </c:strRef>
          </c:tx>
          <c:spPr>
            <a:solidFill>
              <a:schemeClr val="accent3"/>
            </a:solidFill>
            <a:ln>
              <a:noFill/>
            </a:ln>
            <a:effectLst/>
            <a:sp3d/>
          </c:spPr>
          <c:invertIfNegative val="0"/>
          <c:dLbls>
            <c:dLbl>
              <c:idx val="0"/>
              <c:layout>
                <c:manualLayout>
                  <c:x val="1.4571948998178506E-2"/>
                  <c:y val="-1.7601758143065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A2-41D9-ABB7-41ABB87963A2}"/>
                </c:ext>
              </c:extLst>
            </c:dLbl>
            <c:dLbl>
              <c:idx val="1"/>
              <c:layout>
                <c:manualLayout>
                  <c:x val="1.457194899817844E-2"/>
                  <c:y val="-2.64026372145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DA2-41D9-ABB7-41ABB87963A2}"/>
                </c:ext>
              </c:extLst>
            </c:dLbl>
            <c:dLbl>
              <c:idx val="2"/>
              <c:layout>
                <c:manualLayout>
                  <c:x val="1.6393442622950821E-2"/>
                  <c:y val="-1.1734505428710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DA2-41D9-ABB7-41ABB87963A2}"/>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('Mano de obra local'!$C$4,'Mano de obra local'!$E$4,'Mano de obra local'!$G$4,'Mano de obra local'!$I$4,'Mano de obra local'!$K$4)</c:f>
              <c:strCache>
                <c:ptCount val="5"/>
                <c:pt idx="0">
                  <c:v>Pequeñas</c:v>
                </c:pt>
                <c:pt idx="1">
                  <c:v>Medianas Menor</c:v>
                </c:pt>
                <c:pt idx="2">
                  <c:v>Medianas Mayor</c:v>
                </c:pt>
                <c:pt idx="3">
                  <c:v>Grandes</c:v>
                </c:pt>
                <c:pt idx="4">
                  <c:v>Total</c:v>
                </c:pt>
              </c:strCache>
              <c:extLst/>
            </c:strRef>
          </c:cat>
          <c:val>
            <c:numRef>
              <c:f>('Mano de obra local'!$C$7,'Mano de obra local'!$E$7,'Mano de obra local'!$G$7,'Mano de obra local'!$I$7,'Mano de obra local'!$K$7)</c:f>
              <c:numCache>
                <c:formatCode>0.0%</c:formatCode>
                <c:ptCount val="5"/>
                <c:pt idx="0">
                  <c:v>0.823943661971831</c:v>
                </c:pt>
                <c:pt idx="1">
                  <c:v>0.77300613496932513</c:v>
                </c:pt>
                <c:pt idx="2">
                  <c:v>0.72727272727272729</c:v>
                </c:pt>
                <c:pt idx="3">
                  <c:v>0.70588235294117652</c:v>
                </c:pt>
                <c:pt idx="4">
                  <c:v>0.78745644599303133</c:v>
                </c:pt>
              </c:numCache>
              <c:extLst/>
            </c:numRef>
          </c:val>
          <c:extLst>
            <c:ext xmlns:c16="http://schemas.microsoft.com/office/drawing/2014/chart" uri="{C3380CC4-5D6E-409C-BE32-E72D297353CC}">
              <c16:uniqueId val="{0000000C-BDA2-41D9-ABB7-41ABB87963A2}"/>
            </c:ext>
          </c:extLst>
        </c:ser>
        <c:dLbls>
          <c:showLegendKey val="0"/>
          <c:showVal val="1"/>
          <c:showCatName val="0"/>
          <c:showSerName val="0"/>
          <c:showPercent val="0"/>
          <c:showBubbleSize val="0"/>
        </c:dLbls>
        <c:gapWidth val="150"/>
        <c:shape val="box"/>
        <c:axId val="2108500432"/>
        <c:axId val="2110885104"/>
        <c:axId val="0"/>
        <c:extLst/>
      </c:bar3DChart>
      <c:catAx>
        <c:axId val="2108500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crossAx val="2110885104"/>
        <c:crosses val="autoZero"/>
        <c:auto val="1"/>
        <c:lblAlgn val="ctr"/>
        <c:lblOffset val="100"/>
        <c:noMultiLvlLbl val="0"/>
      </c:catAx>
      <c:valAx>
        <c:axId val="211088510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08500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400" b="1" i="0" u="none" strike="noStrike" baseline="0">
                <a:effectLst/>
              </a:rPr>
              <a:t>Mano de Obra Local Región de Antofagasta, empresas sucursales</a:t>
            </a:r>
            <a:r>
              <a:rPr lang="es-CL" sz="1400" b="1" i="0" u="none" strike="noStrike" baseline="0"/>
              <a:t> </a:t>
            </a:r>
            <a:endParaRPr lang="es-CL"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008074239476285"/>
          <c:y val="0.20055955235811351"/>
          <c:w val="0.86675176175117419"/>
          <c:h val="0.55540197763049404"/>
        </c:manualLayout>
      </c:layout>
      <c:bar3DChart>
        <c:barDir val="col"/>
        <c:grouping val="clustered"/>
        <c:varyColors val="0"/>
        <c:ser>
          <c:idx val="0"/>
          <c:order val="0"/>
          <c:tx>
            <c:strRef>
              <c:f>'Mano de obra local'!$A$38</c:f>
              <c:strCache>
                <c:ptCount val="1"/>
                <c:pt idx="0">
                  <c:v>0 - 30%</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('Mano de obra local'!$C$37,'Mano de obra local'!$E$37,'Mano de obra local'!$G$37,'Mano de obra local'!$I$37,'Mano de obra local'!$K$37)</c:f>
              <c:strCache>
                <c:ptCount val="5"/>
                <c:pt idx="0">
                  <c:v>Pequeñas</c:v>
                </c:pt>
                <c:pt idx="1">
                  <c:v>Medianas Menor</c:v>
                </c:pt>
                <c:pt idx="2">
                  <c:v>Medianas Mayor</c:v>
                </c:pt>
                <c:pt idx="3">
                  <c:v>Grandes</c:v>
                </c:pt>
                <c:pt idx="4">
                  <c:v>Total</c:v>
                </c:pt>
              </c:strCache>
              <c:extLst/>
            </c:strRef>
          </c:cat>
          <c:val>
            <c:numRef>
              <c:f>('Mano de obra local'!$C$38,'Mano de obra local'!$E$38,'Mano de obra local'!$G$38,'Mano de obra local'!$I$38,'Mano de obra local'!$K$38)</c:f>
              <c:numCache>
                <c:formatCode>0.0%</c:formatCode>
                <c:ptCount val="5"/>
                <c:pt idx="0">
                  <c:v>0.58333333333333337</c:v>
                </c:pt>
                <c:pt idx="1">
                  <c:v>0.70833333333333337</c:v>
                </c:pt>
                <c:pt idx="2">
                  <c:v>0.64948453608247425</c:v>
                </c:pt>
                <c:pt idx="3">
                  <c:v>0.58333333333333337</c:v>
                </c:pt>
                <c:pt idx="4">
                  <c:v>0.62240663900414939</c:v>
                </c:pt>
              </c:numCache>
              <c:extLst/>
            </c:numRef>
          </c:val>
          <c:extLst>
            <c:ext xmlns:c16="http://schemas.microsoft.com/office/drawing/2014/chart" uri="{C3380CC4-5D6E-409C-BE32-E72D297353CC}">
              <c16:uniqueId val="{00000000-BA60-46B6-961F-41DD68DE5579}"/>
            </c:ext>
          </c:extLst>
        </c:ser>
        <c:ser>
          <c:idx val="1"/>
          <c:order val="1"/>
          <c:tx>
            <c:strRef>
              <c:f>'Mano de obra local'!$A$39</c:f>
              <c:strCache>
                <c:ptCount val="1"/>
                <c:pt idx="0">
                  <c:v>30 -60%</c:v>
                </c:pt>
              </c:strCache>
            </c:strRef>
          </c:tx>
          <c:spPr>
            <a:solidFill>
              <a:schemeClr val="accent2"/>
            </a:solidFill>
            <a:ln>
              <a:noFill/>
            </a:ln>
            <a:effectLst/>
            <a:sp3d/>
          </c:spPr>
          <c:invertIfNegative val="0"/>
          <c:dLbls>
            <c:dLbl>
              <c:idx val="0"/>
              <c:layout>
                <c:manualLayout>
                  <c:x val="4.4138497038323385E-2"/>
                  <c:y val="-2.65593429485809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60-46B6-961F-41DD68DE5579}"/>
                </c:ext>
              </c:extLst>
            </c:dLbl>
            <c:dLbl>
              <c:idx val="1"/>
              <c:layout>
                <c:manualLayout>
                  <c:x val="2.2727272727272797E-2"/>
                  <c:y val="-3.9254158622655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60-46B6-961F-41DD68DE5579}"/>
                </c:ext>
              </c:extLst>
            </c:dLbl>
            <c:dLbl>
              <c:idx val="2"/>
              <c:layout>
                <c:manualLayout>
                  <c:x val="2.8409090909090839E-2"/>
                  <c:y val="-6.0189709888071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60-46B6-961F-41DD68DE5579}"/>
                </c:ext>
              </c:extLst>
            </c:dLbl>
            <c:dLbl>
              <c:idx val="3"/>
              <c:layout>
                <c:manualLayout>
                  <c:x val="2.6515151515151516E-2"/>
                  <c:y val="-0.107294700235257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60-46B6-961F-41DD68DE5579}"/>
                </c:ext>
              </c:extLst>
            </c:dLbl>
            <c:dLbl>
              <c:idx val="4"/>
              <c:layout>
                <c:manualLayout>
                  <c:x val="5.1067710191815149E-2"/>
                  <c:y val="-6.882055052564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60-46B6-961F-41DD68DE5579}"/>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('Mano de obra local'!$C$37,'Mano de obra local'!$E$37,'Mano de obra local'!$G$37,'Mano de obra local'!$I$37,'Mano de obra local'!$K$37)</c:f>
              <c:strCache>
                <c:ptCount val="5"/>
                <c:pt idx="0">
                  <c:v>Pequeñas</c:v>
                </c:pt>
                <c:pt idx="1">
                  <c:v>Medianas Menor</c:v>
                </c:pt>
                <c:pt idx="2">
                  <c:v>Medianas Mayor</c:v>
                </c:pt>
                <c:pt idx="3">
                  <c:v>Grandes</c:v>
                </c:pt>
                <c:pt idx="4">
                  <c:v>Total</c:v>
                </c:pt>
              </c:strCache>
              <c:extLst/>
            </c:strRef>
          </c:cat>
          <c:val>
            <c:numRef>
              <c:f>('Mano de obra local'!$C$39,'Mano de obra local'!$E$39,'Mano de obra local'!$G$39,'Mano de obra local'!$I$39,'Mano de obra local'!$K$39)</c:f>
              <c:numCache>
                <c:formatCode>0.0%</c:formatCode>
                <c:ptCount val="5"/>
                <c:pt idx="0">
                  <c:v>0.33333333333333331</c:v>
                </c:pt>
                <c:pt idx="1">
                  <c:v>0.125</c:v>
                </c:pt>
                <c:pt idx="2">
                  <c:v>0.19587628865979381</c:v>
                </c:pt>
                <c:pt idx="3">
                  <c:v>0.18518518518518517</c:v>
                </c:pt>
                <c:pt idx="4">
                  <c:v>0.1908713692946058</c:v>
                </c:pt>
              </c:numCache>
              <c:extLst/>
            </c:numRef>
          </c:val>
          <c:extLst>
            <c:ext xmlns:c16="http://schemas.microsoft.com/office/drawing/2014/chart" uri="{C3380CC4-5D6E-409C-BE32-E72D297353CC}">
              <c16:uniqueId val="{00000006-BA60-46B6-961F-41DD68DE5579}"/>
            </c:ext>
          </c:extLst>
        </c:ser>
        <c:ser>
          <c:idx val="2"/>
          <c:order val="2"/>
          <c:tx>
            <c:strRef>
              <c:f>'Mano de obra local'!$A$40</c:f>
              <c:strCache>
                <c:ptCount val="1"/>
                <c:pt idx="0">
                  <c:v>60 -100%</c:v>
                </c:pt>
              </c:strCache>
            </c:strRef>
          </c:tx>
          <c:spPr>
            <a:solidFill>
              <a:schemeClr val="accent3"/>
            </a:solidFill>
            <a:ln>
              <a:noFill/>
            </a:ln>
            <a:effectLst/>
            <a:sp3d/>
          </c:spPr>
          <c:invertIfNegative val="0"/>
          <c:dLbls>
            <c:dLbl>
              <c:idx val="0"/>
              <c:layout>
                <c:manualLayout>
                  <c:x val="3.9080452934319769E-2"/>
                  <c:y val="-3.0178597382167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60-46B6-961F-41DD68DE5579}"/>
                </c:ext>
              </c:extLst>
            </c:dLbl>
            <c:dLbl>
              <c:idx val="1"/>
              <c:layout>
                <c:manualLayout>
                  <c:x val="2.4621212121212051E-2"/>
                  <c:y val="-4.4488046439009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60-46B6-961F-41DD68DE5579}"/>
                </c:ext>
              </c:extLst>
            </c:dLbl>
            <c:dLbl>
              <c:idx val="2"/>
              <c:layout>
                <c:manualLayout>
                  <c:x val="2.6515151515151446E-2"/>
                  <c:y val="-2.0935551265416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60-46B6-961F-41DD68DE5579}"/>
                </c:ext>
              </c:extLst>
            </c:dLbl>
            <c:dLbl>
              <c:idx val="3"/>
              <c:layout>
                <c:manualLayout>
                  <c:x val="4.924242424242424E-2"/>
                  <c:y val="-1.0467775632708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60-46B6-961F-41DD68DE5579}"/>
                </c:ext>
              </c:extLst>
            </c:dLbl>
            <c:dLbl>
              <c:idx val="4"/>
              <c:layout>
                <c:manualLayout>
                  <c:x val="5.1136363636363501E-2"/>
                  <c:y val="-5.23388781635400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60-46B6-961F-41DD68DE5579}"/>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('Mano de obra local'!$C$37,'Mano de obra local'!$E$37,'Mano de obra local'!$G$37,'Mano de obra local'!$I$37,'Mano de obra local'!$K$37)</c:f>
              <c:strCache>
                <c:ptCount val="5"/>
                <c:pt idx="0">
                  <c:v>Pequeñas</c:v>
                </c:pt>
                <c:pt idx="1">
                  <c:v>Medianas Menor</c:v>
                </c:pt>
                <c:pt idx="2">
                  <c:v>Medianas Mayor</c:v>
                </c:pt>
                <c:pt idx="3">
                  <c:v>Grandes</c:v>
                </c:pt>
                <c:pt idx="4">
                  <c:v>Total</c:v>
                </c:pt>
              </c:strCache>
              <c:extLst/>
            </c:strRef>
          </c:cat>
          <c:val>
            <c:numRef>
              <c:f>('Mano de obra local'!$C$40,'Mano de obra local'!$E$40,'Mano de obra local'!$G$40,'Mano de obra local'!$I$40,'Mano de obra local'!$K$40)</c:f>
              <c:numCache>
                <c:formatCode>0.0%</c:formatCode>
                <c:ptCount val="5"/>
                <c:pt idx="0">
                  <c:v>8.3333333333333329E-2</c:v>
                </c:pt>
                <c:pt idx="1">
                  <c:v>0.16666666666666666</c:v>
                </c:pt>
                <c:pt idx="2">
                  <c:v>0.15463917525773196</c:v>
                </c:pt>
                <c:pt idx="3">
                  <c:v>0.23148148148148148</c:v>
                </c:pt>
                <c:pt idx="4">
                  <c:v>0.18672199170124482</c:v>
                </c:pt>
              </c:numCache>
              <c:extLst/>
            </c:numRef>
          </c:val>
          <c:extLst>
            <c:ext xmlns:c16="http://schemas.microsoft.com/office/drawing/2014/chart" uri="{C3380CC4-5D6E-409C-BE32-E72D297353CC}">
              <c16:uniqueId val="{0000000C-BA60-46B6-961F-41DD68DE5579}"/>
            </c:ext>
          </c:extLst>
        </c:ser>
        <c:dLbls>
          <c:showLegendKey val="0"/>
          <c:showVal val="1"/>
          <c:showCatName val="0"/>
          <c:showSerName val="0"/>
          <c:showPercent val="0"/>
          <c:showBubbleSize val="0"/>
        </c:dLbls>
        <c:gapWidth val="150"/>
        <c:shape val="box"/>
        <c:axId val="2108550352"/>
        <c:axId val="2110877664"/>
        <c:axId val="0"/>
        <c:extLst/>
      </c:bar3DChart>
      <c:catAx>
        <c:axId val="2108550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10877664"/>
        <c:crosses val="autoZero"/>
        <c:auto val="1"/>
        <c:lblAlgn val="ctr"/>
        <c:lblOffset val="100"/>
        <c:noMultiLvlLbl val="0"/>
      </c:catAx>
      <c:valAx>
        <c:axId val="21108776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0855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baseline="0"/>
              <a:t> </a:t>
            </a:r>
            <a:r>
              <a:rPr lang="es-CL" b="1" baseline="0"/>
              <a:t>Inclusión Laboral a nivel nacional por región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Inclusión!$A$5</c:f>
              <c:strCache>
                <c:ptCount val="1"/>
                <c:pt idx="0">
                  <c:v>Sin inclusión</c:v>
                </c:pt>
              </c:strCache>
            </c:strRef>
          </c:tx>
          <c:spPr>
            <a:solidFill>
              <a:schemeClr val="accent1"/>
            </a:solidFill>
            <a:ln>
              <a:noFill/>
            </a:ln>
            <a:effectLst/>
            <a:sp3d/>
          </c:spPr>
          <c:invertIfNegative val="0"/>
          <c:dLbls>
            <c:dLbl>
              <c:idx val="0"/>
              <c:layout>
                <c:manualLayout>
                  <c:x val="1.1920160734450848E-2"/>
                  <c:y val="-3.3438796564417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439-4F46-9ED9-AE80B953C066}"/>
                </c:ext>
              </c:extLst>
            </c:dLbl>
            <c:dLbl>
              <c:idx val="1"/>
              <c:layout>
                <c:manualLayout>
                  <c:x val="1.1920160734450794E-2"/>
                  <c:y val="-4.2992738439965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439-4F46-9ED9-AE80B953C066}"/>
                </c:ext>
              </c:extLst>
            </c:dLbl>
            <c:dLbl>
              <c:idx val="2"/>
              <c:layout>
                <c:manualLayout>
                  <c:x val="1.0430140642644492E-2"/>
                  <c:y val="-2.866182562664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439-4F46-9ED9-AE80B953C06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(Inclusión!$C$4,Inclusión!$E$4,Inclusión!$G$4)</c:f>
              <c:strCache>
                <c:ptCount val="3"/>
                <c:pt idx="0">
                  <c:v>Antofagasta</c:v>
                </c:pt>
                <c:pt idx="1">
                  <c:v>Metropolitana</c:v>
                </c:pt>
                <c:pt idx="2">
                  <c:v>Otras regiones</c:v>
                </c:pt>
              </c:strCache>
              <c:extLst/>
            </c:strRef>
          </c:cat>
          <c:val>
            <c:numRef>
              <c:f>(Inclusión!$C$5,Inclusión!$E$5,Inclusión!$G$5)</c:f>
              <c:numCache>
                <c:formatCode>0%</c:formatCode>
                <c:ptCount val="3"/>
                <c:pt idx="0">
                  <c:v>0.86312399355877611</c:v>
                </c:pt>
                <c:pt idx="1">
                  <c:v>0.7380106571936057</c:v>
                </c:pt>
                <c:pt idx="2">
                  <c:v>0.77088305489260145</c:v>
                </c:pt>
              </c:numCache>
              <c:extLst/>
            </c:numRef>
          </c:val>
          <c:extLst>
            <c:ext xmlns:c16="http://schemas.microsoft.com/office/drawing/2014/chart" uri="{C3380CC4-5D6E-409C-BE32-E72D297353CC}">
              <c16:uniqueId val="{00000000-C439-4F46-9ED9-AE80B953C066}"/>
            </c:ext>
          </c:extLst>
        </c:ser>
        <c:ser>
          <c:idx val="1"/>
          <c:order val="1"/>
          <c:tx>
            <c:strRef>
              <c:f>Inclusión!$A$6</c:f>
              <c:strCache>
                <c:ptCount val="1"/>
                <c:pt idx="0">
                  <c:v>0% - 1%</c:v>
                </c:pt>
              </c:strCache>
            </c:strRef>
          </c:tx>
          <c:spPr>
            <a:solidFill>
              <a:schemeClr val="accent2"/>
            </a:solidFill>
            <a:ln>
              <a:noFill/>
            </a:ln>
            <a:effectLst/>
            <a:sp3d/>
          </c:spPr>
          <c:invertIfNegative val="0"/>
          <c:dLbls>
            <c:dLbl>
              <c:idx val="0"/>
              <c:layout>
                <c:manualLayout>
                  <c:x val="1.6393442622950821E-2"/>
                  <c:y val="-2.9336263571775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39-4F46-9ED9-AE80B953C066}"/>
                </c:ext>
              </c:extLst>
            </c:dLbl>
            <c:dLbl>
              <c:idx val="1"/>
              <c:layout>
                <c:manualLayout>
                  <c:x val="1.6393442622950755E-2"/>
                  <c:y val="-3.8137142643308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39-4F46-9ED9-AE80B953C066}"/>
                </c:ext>
              </c:extLst>
            </c:dLbl>
            <c:dLbl>
              <c:idx val="2"/>
              <c:layout>
                <c:manualLayout>
                  <c:x val="1.092896174863388E-2"/>
                  <c:y val="-1.7601758143065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39-4F46-9ED9-AE80B953C06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(Inclusión!$C$4,Inclusión!$E$4,Inclusión!$G$4)</c:f>
              <c:strCache>
                <c:ptCount val="3"/>
                <c:pt idx="0">
                  <c:v>Antofagasta</c:v>
                </c:pt>
                <c:pt idx="1">
                  <c:v>Metropolitana</c:v>
                </c:pt>
                <c:pt idx="2">
                  <c:v>Otras regiones</c:v>
                </c:pt>
              </c:strCache>
              <c:extLst/>
            </c:strRef>
          </c:cat>
          <c:val>
            <c:numRef>
              <c:f>(Inclusión!$C$6,Inclusión!$E$6,Inclusión!$G$6)</c:f>
              <c:numCache>
                <c:formatCode>0%</c:formatCode>
                <c:ptCount val="3"/>
                <c:pt idx="0">
                  <c:v>7.0853462157809979E-2</c:v>
                </c:pt>
                <c:pt idx="1">
                  <c:v>0.17761989342806395</c:v>
                </c:pt>
                <c:pt idx="2">
                  <c:v>0.15751789976133651</c:v>
                </c:pt>
              </c:numCache>
              <c:extLst/>
            </c:numRef>
          </c:val>
          <c:extLst>
            <c:ext xmlns:c16="http://schemas.microsoft.com/office/drawing/2014/chart" uri="{C3380CC4-5D6E-409C-BE32-E72D297353CC}">
              <c16:uniqueId val="{00000004-C439-4F46-9ED9-AE80B953C066}"/>
            </c:ext>
          </c:extLst>
        </c:ser>
        <c:ser>
          <c:idx val="2"/>
          <c:order val="2"/>
          <c:tx>
            <c:strRef>
              <c:f>Inclusión!$A$7</c:f>
              <c:strCache>
                <c:ptCount val="1"/>
                <c:pt idx="0">
                  <c:v>1% - 3%</c:v>
                </c:pt>
              </c:strCache>
            </c:strRef>
          </c:tx>
          <c:spPr>
            <a:solidFill>
              <a:schemeClr val="accent3"/>
            </a:solidFill>
            <a:ln>
              <a:noFill/>
            </a:ln>
            <a:effectLst/>
            <a:sp3d/>
          </c:spPr>
          <c:invertIfNegative val="0"/>
          <c:dLbls>
            <c:dLbl>
              <c:idx val="0"/>
              <c:layout>
                <c:manualLayout>
                  <c:x val="1.8214936247723135E-2"/>
                  <c:y val="-3.226988992895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39-4F46-9ED9-AE80B953C066}"/>
                </c:ext>
              </c:extLst>
            </c:dLbl>
            <c:dLbl>
              <c:idx val="1"/>
              <c:layout>
                <c:manualLayout>
                  <c:x val="1.4571948998178506E-2"/>
                  <c:y val="-3.5203516286130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39-4F46-9ED9-AE80B953C066}"/>
                </c:ext>
              </c:extLst>
            </c:dLbl>
            <c:dLbl>
              <c:idx val="2"/>
              <c:layout>
                <c:manualLayout>
                  <c:x val="1.6393442622950821E-2"/>
                  <c:y val="-2.64026372145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39-4F46-9ED9-AE80B953C066}"/>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(Inclusión!$C$4,Inclusión!$E$4,Inclusión!$G$4)</c:f>
              <c:strCache>
                <c:ptCount val="3"/>
                <c:pt idx="0">
                  <c:v>Antofagasta</c:v>
                </c:pt>
                <c:pt idx="1">
                  <c:v>Metropolitana</c:v>
                </c:pt>
                <c:pt idx="2">
                  <c:v>Otras regiones</c:v>
                </c:pt>
              </c:strCache>
              <c:extLst/>
            </c:strRef>
          </c:cat>
          <c:val>
            <c:numRef>
              <c:f>(Inclusión!$C$7,Inclusión!$E$7,Inclusión!$G$7)</c:f>
              <c:numCache>
                <c:formatCode>0%</c:formatCode>
                <c:ptCount val="3"/>
                <c:pt idx="0">
                  <c:v>2.2544283413848631E-2</c:v>
                </c:pt>
                <c:pt idx="1">
                  <c:v>3.1971580817051509E-2</c:v>
                </c:pt>
                <c:pt idx="2">
                  <c:v>3.8186157517899763E-2</c:v>
                </c:pt>
              </c:numCache>
              <c:extLst/>
            </c:numRef>
          </c:val>
          <c:extLst>
            <c:ext xmlns:c16="http://schemas.microsoft.com/office/drawing/2014/chart" uri="{C3380CC4-5D6E-409C-BE32-E72D297353CC}">
              <c16:uniqueId val="{00000008-C439-4F46-9ED9-AE80B953C066}"/>
            </c:ext>
          </c:extLst>
        </c:ser>
        <c:ser>
          <c:idx val="3"/>
          <c:order val="3"/>
          <c:tx>
            <c:strRef>
              <c:f>Inclusión!$A$8</c:f>
              <c:strCache>
                <c:ptCount val="1"/>
                <c:pt idx="0">
                  <c:v>mas de 3%</c:v>
                </c:pt>
              </c:strCache>
            </c:strRef>
          </c:tx>
          <c:spPr>
            <a:solidFill>
              <a:schemeClr val="accent4"/>
            </a:solidFill>
            <a:ln>
              <a:noFill/>
            </a:ln>
            <a:effectLst/>
            <a:sp3d/>
          </c:spPr>
          <c:invertIfNegative val="0"/>
          <c:dLbls>
            <c:dLbl>
              <c:idx val="0"/>
              <c:layout>
                <c:manualLayout>
                  <c:x val="1.4571948998178506E-2"/>
                  <c:y val="-1.7601758143065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39-4F46-9ED9-AE80B953C066}"/>
                </c:ext>
              </c:extLst>
            </c:dLbl>
            <c:dLbl>
              <c:idx val="1"/>
              <c:layout>
                <c:manualLayout>
                  <c:x val="1.457194899817844E-2"/>
                  <c:y val="-2.64026372145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439-4F46-9ED9-AE80B953C066}"/>
                </c:ext>
              </c:extLst>
            </c:dLbl>
            <c:dLbl>
              <c:idx val="2"/>
              <c:layout>
                <c:manualLayout>
                  <c:x val="1.6393442622950821E-2"/>
                  <c:y val="-1.1734505428710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439-4F46-9ED9-AE80B953C066}"/>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(Inclusión!$C$4,Inclusión!$E$4,Inclusión!$G$4)</c:f>
              <c:strCache>
                <c:ptCount val="3"/>
                <c:pt idx="0">
                  <c:v>Antofagasta</c:v>
                </c:pt>
                <c:pt idx="1">
                  <c:v>Metropolitana</c:v>
                </c:pt>
                <c:pt idx="2">
                  <c:v>Otras regiones</c:v>
                </c:pt>
              </c:strCache>
              <c:extLst/>
            </c:strRef>
          </c:cat>
          <c:val>
            <c:numRef>
              <c:f>(Inclusión!$C$8,Inclusión!$E$8,Inclusión!$G$8)</c:f>
              <c:numCache>
                <c:formatCode>0%</c:formatCode>
                <c:ptCount val="3"/>
                <c:pt idx="0">
                  <c:v>4.3478260869565216E-2</c:v>
                </c:pt>
                <c:pt idx="1">
                  <c:v>5.2397868561278864E-2</c:v>
                </c:pt>
                <c:pt idx="2">
                  <c:v>3.3412887828162291E-2</c:v>
                </c:pt>
              </c:numCache>
              <c:extLst/>
            </c:numRef>
          </c:val>
          <c:extLst xmlns:c15="http://schemas.microsoft.com/office/drawing/2012/chart">
            <c:ext xmlns:c16="http://schemas.microsoft.com/office/drawing/2014/chart" uri="{C3380CC4-5D6E-409C-BE32-E72D297353CC}">
              <c16:uniqueId val="{0000000C-C439-4F46-9ED9-AE80B953C066}"/>
            </c:ext>
          </c:extLst>
        </c:ser>
        <c:dLbls>
          <c:showLegendKey val="0"/>
          <c:showVal val="1"/>
          <c:showCatName val="0"/>
          <c:showSerName val="0"/>
          <c:showPercent val="0"/>
          <c:showBubbleSize val="0"/>
        </c:dLbls>
        <c:gapWidth val="150"/>
        <c:shape val="box"/>
        <c:axId val="2108500432"/>
        <c:axId val="2110885104"/>
        <c:axId val="0"/>
        <c:extLst>
          <c:ext xmlns:c15="http://schemas.microsoft.com/office/drawing/2012/chart" uri="{02D57815-91ED-43cb-92C2-25804820EDAC}">
            <c15:filteredBarSeries>
              <c15:ser>
                <c:idx val="4"/>
                <c:order val="4"/>
                <c:tx>
                  <c:strRef>
                    <c:extLst>
                      <c:ext uri="{02D57815-91ED-43cb-92C2-25804820EDAC}">
                        <c15:formulaRef>
                          <c15:sqref>Inclusión!$A$9</c15:sqref>
                        </c15:formulaRef>
                      </c:ext>
                    </c:extLst>
                    <c:strCache>
                      <c:ptCount val="1"/>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(Inclusión!$C$4,Inclusión!$E$4,Inclusión!$G$4)</c15:sqref>
                        </c15:formulaRef>
                      </c:ext>
                    </c:extLst>
                    <c:strCache>
                      <c:ptCount val="3"/>
                      <c:pt idx="0">
                        <c:v>Antofagasta</c:v>
                      </c:pt>
                      <c:pt idx="1">
                        <c:v>Metropolitana</c:v>
                      </c:pt>
                      <c:pt idx="2">
                        <c:v>Otras regiones</c:v>
                      </c:pt>
                    </c:strCache>
                  </c:strRef>
                </c:cat>
                <c:val>
                  <c:numRef>
                    <c:extLst>
                      <c:ext uri="{02D57815-91ED-43cb-92C2-25804820EDAC}">
                        <c15:formulaRef>
                          <c15:sqref>(Inclusión!$C$9,Inclusión!$E$9,Inclusión!$G$9)</c15:sqref>
                        </c15:formulaRef>
                      </c:ext>
                    </c:extLst>
                    <c:numCache>
                      <c:formatCode>0%</c:formatCode>
                      <c:ptCount val="3"/>
                      <c:pt idx="0">
                        <c:v>0.99999999999999989</c:v>
                      </c:pt>
                      <c:pt idx="1">
                        <c:v>1</c:v>
                      </c:pt>
                      <c:pt idx="2">
                        <c:v>1</c:v>
                      </c:pt>
                    </c:numCache>
                  </c:numRef>
                </c:val>
                <c:extLst>
                  <c:ext xmlns:c16="http://schemas.microsoft.com/office/drawing/2014/chart" uri="{C3380CC4-5D6E-409C-BE32-E72D297353CC}">
                    <c16:uniqueId val="{0000000D-C439-4F46-9ED9-AE80B953C066}"/>
                  </c:ext>
                </c:extLst>
              </c15:ser>
            </c15:filteredBarSeries>
          </c:ext>
        </c:extLst>
      </c:bar3DChart>
      <c:catAx>
        <c:axId val="2108500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crossAx val="2110885104"/>
        <c:crosses val="autoZero"/>
        <c:auto val="1"/>
        <c:lblAlgn val="ctr"/>
        <c:lblOffset val="100"/>
        <c:noMultiLvlLbl val="0"/>
      </c:catAx>
      <c:valAx>
        <c:axId val="2110885104"/>
        <c:scaling>
          <c:orientation val="minMax"/>
        </c:scaling>
        <c:delete val="1"/>
        <c:axPos val="l"/>
        <c:numFmt formatCode="0%" sourceLinked="1"/>
        <c:majorTickMark val="none"/>
        <c:minorTickMark val="none"/>
        <c:tickLblPos val="nextTo"/>
        <c:crossAx val="2108500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b="1"/>
              <a:t>Inclusión</a:t>
            </a:r>
            <a:r>
              <a:rPr lang="es-CL" b="1" baseline="0"/>
              <a:t> laboral</a:t>
            </a:r>
            <a:r>
              <a:rPr lang="es-CL" b="1"/>
              <a:t> a nivel nacional por tamaño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Inclusión!$A$39</c:f>
              <c:strCache>
                <c:ptCount val="1"/>
                <c:pt idx="0">
                  <c:v>Sin Inclusión</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(Inclusión!$C$38,Inclusión!$E$38,Inclusión!$G$38,Inclusión!$I$38)</c:f>
              <c:strCache>
                <c:ptCount val="4"/>
                <c:pt idx="0">
                  <c:v>Pequeña</c:v>
                </c:pt>
                <c:pt idx="1">
                  <c:v>Mediana menor</c:v>
                </c:pt>
                <c:pt idx="2">
                  <c:v>Mediana mayor</c:v>
                </c:pt>
                <c:pt idx="3">
                  <c:v>Grande</c:v>
                </c:pt>
              </c:strCache>
              <c:extLst/>
            </c:strRef>
          </c:cat>
          <c:val>
            <c:numRef>
              <c:f>(Inclusión!$C$39,Inclusión!$E$39,Inclusión!$G$39,Inclusión!$I$39)</c:f>
              <c:numCache>
                <c:formatCode>0%</c:formatCode>
                <c:ptCount val="4"/>
                <c:pt idx="0">
                  <c:v>0.94461538461538463</c:v>
                </c:pt>
                <c:pt idx="1">
                  <c:v>0.92207792207792205</c:v>
                </c:pt>
                <c:pt idx="2">
                  <c:v>0.66773162939297126</c:v>
                </c:pt>
                <c:pt idx="3">
                  <c:v>0.32846715328467152</c:v>
                </c:pt>
              </c:numCache>
              <c:extLst/>
            </c:numRef>
          </c:val>
          <c:extLst>
            <c:ext xmlns:c16="http://schemas.microsoft.com/office/drawing/2014/chart" uri="{C3380CC4-5D6E-409C-BE32-E72D297353CC}">
              <c16:uniqueId val="{00000000-CC13-4BF5-9103-BAB8C4E716CF}"/>
            </c:ext>
          </c:extLst>
        </c:ser>
        <c:ser>
          <c:idx val="1"/>
          <c:order val="1"/>
          <c:tx>
            <c:strRef>
              <c:f>Inclusión!$A$40</c:f>
              <c:strCache>
                <c:ptCount val="1"/>
                <c:pt idx="0">
                  <c:v>0% - 1%</c:v>
                </c:pt>
              </c:strCache>
            </c:strRef>
          </c:tx>
          <c:spPr>
            <a:solidFill>
              <a:schemeClr val="accent2"/>
            </a:solidFill>
            <a:ln>
              <a:noFill/>
            </a:ln>
            <a:effectLst/>
            <a:sp3d/>
          </c:spPr>
          <c:invertIfNegative val="0"/>
          <c:dLbls>
            <c:dLbl>
              <c:idx val="0"/>
              <c:layout>
                <c:manualLayout>
                  <c:x val="9.46969696969697E-3"/>
                  <c:y val="-1.5701663449062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13-4BF5-9103-BAB8C4E716CF}"/>
                </c:ext>
              </c:extLst>
            </c:dLbl>
            <c:dLbl>
              <c:idx val="1"/>
              <c:layout>
                <c:manualLayout>
                  <c:x val="9.46969696969697E-3"/>
                  <c:y val="-1.5701663449062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13-4BF5-9103-BAB8C4E716CF}"/>
                </c:ext>
              </c:extLst>
            </c:dLbl>
            <c:dLbl>
              <c:idx val="2"/>
              <c:layout>
                <c:manualLayout>
                  <c:x val="2.0833333333333263E-2"/>
                  <c:y val="-2.6169439081770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13-4BF5-9103-BAB8C4E716CF}"/>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(Inclusión!$C$38,Inclusión!$E$38,Inclusión!$G$38,Inclusión!$I$38)</c:f>
              <c:strCache>
                <c:ptCount val="4"/>
                <c:pt idx="0">
                  <c:v>Pequeña</c:v>
                </c:pt>
                <c:pt idx="1">
                  <c:v>Mediana menor</c:v>
                </c:pt>
                <c:pt idx="2">
                  <c:v>Mediana mayor</c:v>
                </c:pt>
                <c:pt idx="3">
                  <c:v>Grande</c:v>
                </c:pt>
              </c:strCache>
              <c:extLst/>
            </c:strRef>
          </c:cat>
          <c:val>
            <c:numRef>
              <c:f>(Inclusión!$C$40,Inclusión!$E$40,Inclusión!$G$40,Inclusión!$I$40)</c:f>
              <c:numCache>
                <c:formatCode>0%</c:formatCode>
                <c:ptCount val="4"/>
                <c:pt idx="0">
                  <c:v>1.0769230769230769E-2</c:v>
                </c:pt>
                <c:pt idx="1">
                  <c:v>3.0844155844155844E-2</c:v>
                </c:pt>
                <c:pt idx="2">
                  <c:v>0.24121405750798722</c:v>
                </c:pt>
                <c:pt idx="3">
                  <c:v>0.48540145985401462</c:v>
                </c:pt>
              </c:numCache>
              <c:extLst/>
            </c:numRef>
          </c:val>
          <c:extLst>
            <c:ext xmlns:c16="http://schemas.microsoft.com/office/drawing/2014/chart" uri="{C3380CC4-5D6E-409C-BE32-E72D297353CC}">
              <c16:uniqueId val="{00000004-CC13-4BF5-9103-BAB8C4E716CF}"/>
            </c:ext>
          </c:extLst>
        </c:ser>
        <c:ser>
          <c:idx val="2"/>
          <c:order val="2"/>
          <c:tx>
            <c:strRef>
              <c:f>Inclusión!$A$41</c:f>
              <c:strCache>
                <c:ptCount val="1"/>
                <c:pt idx="0">
                  <c:v>1% - 3%</c:v>
                </c:pt>
              </c:strCache>
            </c:strRef>
          </c:tx>
          <c:spPr>
            <a:solidFill>
              <a:schemeClr val="accent3"/>
            </a:solidFill>
            <a:ln>
              <a:noFill/>
            </a:ln>
            <a:effectLst/>
            <a:sp3d/>
          </c:spPr>
          <c:invertIfNegative val="0"/>
          <c:dLbls>
            <c:dLbl>
              <c:idx val="0"/>
              <c:layout>
                <c:manualLayout>
                  <c:x val="1.893939393939394E-2"/>
                  <c:y val="-1.5701663449062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13-4BF5-9103-BAB8C4E716CF}"/>
                </c:ext>
              </c:extLst>
            </c:dLbl>
            <c:dLbl>
              <c:idx val="1"/>
              <c:layout>
                <c:manualLayout>
                  <c:x val="2.2727272727272728E-2"/>
                  <c:y val="-1.5701663449062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13-4BF5-9103-BAB8C4E716CF}"/>
                </c:ext>
              </c:extLst>
            </c:dLbl>
            <c:dLbl>
              <c:idx val="2"/>
              <c:layout>
                <c:manualLayout>
                  <c:x val="1.7045454545454475E-2"/>
                  <c:y val="-1.5701663449062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13-4BF5-9103-BAB8C4E716CF}"/>
                </c:ext>
              </c:extLst>
            </c:dLbl>
            <c:dLbl>
              <c:idx val="3"/>
              <c:layout>
                <c:manualLayout>
                  <c:x val="9.46969696969697E-3"/>
                  <c:y val="-5.7572765979894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13-4BF5-9103-BAB8C4E716CF}"/>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(Inclusión!$C$38,Inclusión!$E$38,Inclusión!$G$38,Inclusión!$I$38)</c:f>
              <c:strCache>
                <c:ptCount val="4"/>
                <c:pt idx="0">
                  <c:v>Pequeña</c:v>
                </c:pt>
                <c:pt idx="1">
                  <c:v>Mediana menor</c:v>
                </c:pt>
                <c:pt idx="2">
                  <c:v>Mediana mayor</c:v>
                </c:pt>
                <c:pt idx="3">
                  <c:v>Grande</c:v>
                </c:pt>
              </c:strCache>
              <c:extLst/>
            </c:strRef>
          </c:cat>
          <c:val>
            <c:numRef>
              <c:f>(Inclusión!$C$41,Inclusión!$E$41,Inclusión!$G$41,Inclusión!$I$41)</c:f>
              <c:numCache>
                <c:formatCode>0%</c:formatCode>
                <c:ptCount val="4"/>
                <c:pt idx="0">
                  <c:v>6.1538461538461538E-3</c:v>
                </c:pt>
                <c:pt idx="1">
                  <c:v>2.1103896103896104E-2</c:v>
                </c:pt>
                <c:pt idx="2">
                  <c:v>5.4313099041533544E-2</c:v>
                </c:pt>
                <c:pt idx="3">
                  <c:v>5.4744525547445258E-2</c:v>
                </c:pt>
              </c:numCache>
              <c:extLst/>
            </c:numRef>
          </c:val>
          <c:extLst>
            <c:ext xmlns:c16="http://schemas.microsoft.com/office/drawing/2014/chart" uri="{C3380CC4-5D6E-409C-BE32-E72D297353CC}">
              <c16:uniqueId val="{00000009-CC13-4BF5-9103-BAB8C4E716CF}"/>
            </c:ext>
          </c:extLst>
        </c:ser>
        <c:ser>
          <c:idx val="3"/>
          <c:order val="3"/>
          <c:tx>
            <c:strRef>
              <c:f>Inclusión!$A$42</c:f>
              <c:strCache>
                <c:ptCount val="1"/>
                <c:pt idx="0">
                  <c:v>mas de 3%</c:v>
                </c:pt>
              </c:strCache>
            </c:strRef>
          </c:tx>
          <c:spPr>
            <a:solidFill>
              <a:schemeClr val="accent4"/>
            </a:solidFill>
            <a:ln>
              <a:noFill/>
            </a:ln>
            <a:effectLst/>
            <a:sp3d/>
          </c:spPr>
          <c:invertIfNegative val="0"/>
          <c:dLbls>
            <c:dLbl>
              <c:idx val="0"/>
              <c:layout>
                <c:manualLayout>
                  <c:x val="1.893939393939394E-2"/>
                  <c:y val="-1.5701663449062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C13-4BF5-9103-BAB8C4E716CF}"/>
                </c:ext>
              </c:extLst>
            </c:dLbl>
            <c:dLbl>
              <c:idx val="1"/>
              <c:layout>
                <c:manualLayout>
                  <c:x val="1.13636363636362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C13-4BF5-9103-BAB8C4E716CF}"/>
                </c:ext>
              </c:extLst>
            </c:dLbl>
            <c:dLbl>
              <c:idx val="2"/>
              <c:layout>
                <c:manualLayout>
                  <c:x val="1.5151515151515291E-2"/>
                  <c:y val="-5.23388781635400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C13-4BF5-9103-BAB8C4E716CF}"/>
                </c:ext>
              </c:extLst>
            </c:dLbl>
            <c:dLbl>
              <c:idx val="3"/>
              <c:layout>
                <c:manualLayout>
                  <c:x val="2.2727272727272728E-2"/>
                  <c:y val="-1.0467775632707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C13-4BF5-9103-BAB8C4E716CF}"/>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(Inclusión!$C$38,Inclusión!$E$38,Inclusión!$G$38,Inclusión!$I$38)</c:f>
              <c:strCache>
                <c:ptCount val="4"/>
                <c:pt idx="0">
                  <c:v>Pequeña</c:v>
                </c:pt>
                <c:pt idx="1">
                  <c:v>Mediana menor</c:v>
                </c:pt>
                <c:pt idx="2">
                  <c:v>Mediana mayor</c:v>
                </c:pt>
                <c:pt idx="3">
                  <c:v>Grande</c:v>
                </c:pt>
              </c:strCache>
              <c:extLst/>
            </c:strRef>
          </c:cat>
          <c:val>
            <c:numRef>
              <c:f>(Inclusión!$C$42,Inclusión!$E$42,Inclusión!$G$42,Inclusión!$I$42)</c:f>
              <c:numCache>
                <c:formatCode>0%</c:formatCode>
                <c:ptCount val="4"/>
                <c:pt idx="0">
                  <c:v>3.8461538461538464E-2</c:v>
                </c:pt>
                <c:pt idx="1">
                  <c:v>2.5974025974025976E-2</c:v>
                </c:pt>
                <c:pt idx="2">
                  <c:v>3.6741214057507986E-2</c:v>
                </c:pt>
                <c:pt idx="3">
                  <c:v>0.13138686131386862</c:v>
                </c:pt>
              </c:numCache>
              <c:extLst/>
            </c:numRef>
          </c:val>
          <c:extLst xmlns:c15="http://schemas.microsoft.com/office/drawing/2012/chart">
            <c:ext xmlns:c16="http://schemas.microsoft.com/office/drawing/2014/chart" uri="{C3380CC4-5D6E-409C-BE32-E72D297353CC}">
              <c16:uniqueId val="{0000000E-CC13-4BF5-9103-BAB8C4E716CF}"/>
            </c:ext>
          </c:extLst>
        </c:ser>
        <c:dLbls>
          <c:showLegendKey val="0"/>
          <c:showVal val="1"/>
          <c:showCatName val="0"/>
          <c:showSerName val="0"/>
          <c:showPercent val="0"/>
          <c:showBubbleSize val="0"/>
        </c:dLbls>
        <c:gapWidth val="150"/>
        <c:shape val="box"/>
        <c:axId val="2108550352"/>
        <c:axId val="2110877664"/>
        <c:axId val="0"/>
        <c:extLst>
          <c:ext xmlns:c15="http://schemas.microsoft.com/office/drawing/2012/chart" uri="{02D57815-91ED-43cb-92C2-25804820EDAC}">
            <c15:filteredBarSeries>
              <c15:ser>
                <c:idx val="4"/>
                <c:order val="4"/>
                <c:tx>
                  <c:strRef>
                    <c:extLst>
                      <c:ext uri="{02D57815-91ED-43cb-92C2-25804820EDAC}">
                        <c15:formulaRef>
                          <c15:sqref>Inclusión!$A$43</c15:sqref>
                        </c15:formulaRef>
                      </c:ext>
                    </c:extLst>
                    <c:strCache>
                      <c:ptCount val="1"/>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(Inclusión!$C$38,Inclusión!$E$38,Inclusión!$G$38,Inclusión!$I$38)</c15:sqref>
                        </c15:formulaRef>
                      </c:ext>
                    </c:extLst>
                    <c:strCache>
                      <c:ptCount val="4"/>
                      <c:pt idx="0">
                        <c:v>Pequeña</c:v>
                      </c:pt>
                      <c:pt idx="1">
                        <c:v>Mediana menor</c:v>
                      </c:pt>
                      <c:pt idx="2">
                        <c:v>Mediana mayor</c:v>
                      </c:pt>
                      <c:pt idx="3">
                        <c:v>Grande</c:v>
                      </c:pt>
                    </c:strCache>
                  </c:strRef>
                </c:cat>
                <c:val>
                  <c:numRef>
                    <c:extLst>
                      <c:ext uri="{02D57815-91ED-43cb-92C2-25804820EDAC}">
                        <c15:formulaRef>
                          <c15:sqref>(Inclusión!$C$43,Inclusión!$E$43,Inclusión!$G$43,Inclusión!$I$43)</c15:sqref>
                        </c15:formulaRef>
                      </c:ext>
                    </c:extLst>
                    <c:numCache>
                      <c:formatCode>0%</c:formatCode>
                      <c:ptCount val="4"/>
                      <c:pt idx="0">
                        <c:v>1</c:v>
                      </c:pt>
                      <c:pt idx="1">
                        <c:v>1</c:v>
                      </c:pt>
                      <c:pt idx="2">
                        <c:v>1</c:v>
                      </c:pt>
                      <c:pt idx="3">
                        <c:v>1</c:v>
                      </c:pt>
                    </c:numCache>
                  </c:numRef>
                </c:val>
                <c:extLst>
                  <c:ext xmlns:c16="http://schemas.microsoft.com/office/drawing/2014/chart" uri="{C3380CC4-5D6E-409C-BE32-E72D297353CC}">
                    <c16:uniqueId val="{0000000F-CC13-4BF5-9103-BAB8C4E716CF}"/>
                  </c:ext>
                </c:extLst>
              </c15:ser>
            </c15:filteredBarSeries>
          </c:ext>
        </c:extLst>
      </c:bar3DChart>
      <c:catAx>
        <c:axId val="2108550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1" i="0" u="none" strike="noStrike" kern="1200" baseline="0">
                <a:solidFill>
                  <a:schemeClr val="tx1">
                    <a:lumMod val="65000"/>
                    <a:lumOff val="35000"/>
                  </a:schemeClr>
                </a:solidFill>
                <a:latin typeface="+mn-lt"/>
                <a:ea typeface="+mn-ea"/>
                <a:cs typeface="+mn-cs"/>
              </a:defRPr>
            </a:pPr>
            <a:endParaRPr lang="es-CL"/>
          </a:p>
        </c:txPr>
        <c:crossAx val="2110877664"/>
        <c:crosses val="autoZero"/>
        <c:auto val="1"/>
        <c:lblAlgn val="ctr"/>
        <c:lblOffset val="100"/>
        <c:noMultiLvlLbl val="0"/>
      </c:catAx>
      <c:valAx>
        <c:axId val="21108776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0855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200" b="1"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b="1" dirty="0"/>
              <a:t>Número total</a:t>
            </a:r>
            <a:r>
              <a:rPr lang="es-CL" b="1" baseline="0" dirty="0"/>
              <a:t> de empresas región de Antofagasta 2021 - 2023</a:t>
            </a:r>
            <a:endParaRPr lang="es-CL"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7.9626831249655777E-2"/>
          <c:y val="0.10130351669030489"/>
          <c:w val="0.88977202318664983"/>
          <c:h val="0.81514207352800438"/>
        </c:manualLayout>
      </c:layout>
      <c:lineChart>
        <c:grouping val="standard"/>
        <c:varyColors val="0"/>
        <c:ser>
          <c:idx val="0"/>
          <c:order val="0"/>
          <c:tx>
            <c:strRef>
              <c:f>'Total empresas por año'!$A$3:$A$5</c:f>
              <c:strCache>
                <c:ptCount val="3"/>
                <c:pt idx="0">
                  <c:v>2021</c:v>
                </c:pt>
                <c:pt idx="1">
                  <c:v>2022</c:v>
                </c:pt>
                <c:pt idx="2">
                  <c:v>2023</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 empresas por año'!$A$3:$A$5</c:f>
              <c:numCache>
                <c:formatCode>General</c:formatCode>
                <c:ptCount val="3"/>
                <c:pt idx="0">
                  <c:v>2021</c:v>
                </c:pt>
                <c:pt idx="1">
                  <c:v>2022</c:v>
                </c:pt>
                <c:pt idx="2">
                  <c:v>2023</c:v>
                </c:pt>
              </c:numCache>
            </c:numRef>
          </c:cat>
          <c:val>
            <c:numRef>
              <c:f>'Total empresas por año'!$B$3:$B$5</c:f>
              <c:numCache>
                <c:formatCode>_(* #,##0_);_(* \(#,##0\);_(* "-"_);_(@_)</c:formatCode>
                <c:ptCount val="3"/>
                <c:pt idx="0">
                  <c:v>946</c:v>
                </c:pt>
                <c:pt idx="1">
                  <c:v>907</c:v>
                </c:pt>
                <c:pt idx="2">
                  <c:v>877</c:v>
                </c:pt>
              </c:numCache>
            </c:numRef>
          </c:val>
          <c:smooth val="0"/>
          <c:extLst>
            <c:ext xmlns:c16="http://schemas.microsoft.com/office/drawing/2014/chart" uri="{C3380CC4-5D6E-409C-BE32-E72D297353CC}">
              <c16:uniqueId val="{00000000-3847-4639-9B84-CA39E8F2D460}"/>
            </c:ext>
          </c:extLst>
        </c:ser>
        <c:dLbls>
          <c:showLegendKey val="0"/>
          <c:showVal val="0"/>
          <c:showCatName val="0"/>
          <c:showSerName val="0"/>
          <c:showPercent val="0"/>
          <c:showBubbleSize val="0"/>
        </c:dLbls>
        <c:smooth val="0"/>
        <c:axId val="1674969376"/>
        <c:axId val="1736173312"/>
      </c:lineChart>
      <c:catAx>
        <c:axId val="167496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crossAx val="1736173312"/>
        <c:crosses val="autoZero"/>
        <c:auto val="1"/>
        <c:lblAlgn val="ctr"/>
        <c:lblOffset val="100"/>
        <c:noMultiLvlLbl val="0"/>
      </c:catAx>
      <c:valAx>
        <c:axId val="17361733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67496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CL" sz="1800" b="1" dirty="0"/>
              <a:t>Número de empresas total 2021-2023</a:t>
            </a:r>
          </a:p>
        </c:rich>
      </c:tx>
      <c:layout>
        <c:manualLayout>
          <c:xMode val="edge"/>
          <c:yMode val="edge"/>
          <c:x val="0.21290328544231837"/>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10039135631030241"/>
          <c:y val="0.13686123112723966"/>
          <c:w val="0.87894008307074745"/>
          <c:h val="0.80653432102636446"/>
        </c:manualLayout>
      </c:layout>
      <c:lineChart>
        <c:grouping val="standard"/>
        <c:varyColors val="0"/>
        <c:ser>
          <c:idx val="0"/>
          <c:order val="0"/>
          <c:tx>
            <c:strRef>
              <c:f>'Total empresas por año'!$A$3:$A$5</c:f>
              <c:strCache>
                <c:ptCount val="3"/>
                <c:pt idx="0">
                  <c:v>2021</c:v>
                </c:pt>
                <c:pt idx="1">
                  <c:v>2022</c:v>
                </c:pt>
                <c:pt idx="2">
                  <c:v>2023</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 empresas por año'!$A$3:$A$5</c:f>
              <c:numCache>
                <c:formatCode>General</c:formatCode>
                <c:ptCount val="3"/>
                <c:pt idx="0">
                  <c:v>2021</c:v>
                </c:pt>
                <c:pt idx="1">
                  <c:v>2022</c:v>
                </c:pt>
                <c:pt idx="2">
                  <c:v>2023</c:v>
                </c:pt>
              </c:numCache>
            </c:numRef>
          </c:cat>
          <c:val>
            <c:numRef>
              <c:f>'Total empresas por año'!$B$3:$B$5</c:f>
              <c:numCache>
                <c:formatCode>_(* #,##0_);_(* \(#,##0\);_(* "-"_);_(@_)</c:formatCode>
                <c:ptCount val="3"/>
                <c:pt idx="0">
                  <c:v>3333</c:v>
                </c:pt>
                <c:pt idx="1">
                  <c:v>3209</c:v>
                </c:pt>
                <c:pt idx="2">
                  <c:v>3053</c:v>
                </c:pt>
              </c:numCache>
            </c:numRef>
          </c:val>
          <c:smooth val="0"/>
          <c:extLst>
            <c:ext xmlns:c16="http://schemas.microsoft.com/office/drawing/2014/chart" uri="{C3380CC4-5D6E-409C-BE32-E72D297353CC}">
              <c16:uniqueId val="{00000000-8D50-DB4D-B171-442148C09932}"/>
            </c:ext>
          </c:extLst>
        </c:ser>
        <c:dLbls>
          <c:showLegendKey val="0"/>
          <c:showVal val="0"/>
          <c:showCatName val="0"/>
          <c:showSerName val="0"/>
          <c:showPercent val="0"/>
          <c:showBubbleSize val="0"/>
        </c:dLbls>
        <c:marker val="1"/>
        <c:smooth val="0"/>
        <c:axId val="1674969376"/>
        <c:axId val="1736173312"/>
      </c:lineChart>
      <c:catAx>
        <c:axId val="167496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736173312"/>
        <c:crosses val="autoZero"/>
        <c:auto val="1"/>
        <c:lblAlgn val="ctr"/>
        <c:lblOffset val="100"/>
        <c:noMultiLvlLbl val="0"/>
      </c:catAx>
      <c:valAx>
        <c:axId val="17361733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67496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b="1" dirty="0"/>
              <a:t>Numero de empresas total por regiones 2021-2023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5.7517499206764244E-2"/>
          <c:y val="1.7774921716499949E-2"/>
          <c:w val="0.91068387782585203"/>
          <c:h val="0.84856151279701098"/>
        </c:manualLayout>
      </c:layout>
      <c:scatterChart>
        <c:scatterStyle val="smoothMarker"/>
        <c:varyColors val="0"/>
        <c:ser>
          <c:idx val="0"/>
          <c:order val="0"/>
          <c:tx>
            <c:strRef>
              <c:f>'Tendencia Base'!$A$4</c:f>
              <c:strCache>
                <c:ptCount val="1"/>
                <c:pt idx="0">
                  <c:v>Antofagasta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tx>
                <c:rich>
                  <a:bodyPr/>
                  <a:lstStyle/>
                  <a:p>
                    <a:fld id="{03B538FC-2509-4E06-82D2-EB8D6BC8A1AF}" type="CELLRANGE">
                      <a:rPr lang="en-US"/>
                      <a:pPr/>
                      <a:t>[CELLRANGE]</a:t>
                    </a:fld>
                    <a:r>
                      <a:rPr lang="en-US" baseline="0"/>
                      <a:t>; </a:t>
                    </a:r>
                    <a:fld id="{EFF6E2F7-540C-4EA9-B736-16B836F5F252}" type="YVALUE">
                      <a:rPr lang="en-US" baseline="0"/>
                      <a:pPr/>
                      <a:t>[VALOR DE Y]</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D46-469F-A13D-BAC6A893AA37}"/>
                </c:ext>
              </c:extLst>
            </c:dLbl>
            <c:dLbl>
              <c:idx val="1"/>
              <c:tx>
                <c:rich>
                  <a:bodyPr/>
                  <a:lstStyle/>
                  <a:p>
                    <a:fld id="{FDCE1587-F236-4F84-A894-F44BA7074802}" type="CELLRANGE">
                      <a:rPr lang="en-US"/>
                      <a:pPr/>
                      <a:t>[CELLRANGE]</a:t>
                    </a:fld>
                    <a:r>
                      <a:rPr lang="en-US" baseline="0"/>
                      <a:t>; </a:t>
                    </a:r>
                    <a:fld id="{EDC8B643-4A27-42AF-9C70-811182880949}" type="YVALUE">
                      <a:rPr lang="en-US" baseline="0"/>
                      <a:pPr/>
                      <a:t>[VALOR DE Y]</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6-469F-A13D-BAC6A893AA37}"/>
                </c:ext>
              </c:extLst>
            </c:dLbl>
            <c:dLbl>
              <c:idx val="2"/>
              <c:tx>
                <c:rich>
                  <a:bodyPr/>
                  <a:lstStyle/>
                  <a:p>
                    <a:fld id="{45735D11-1C57-4FBE-BF21-AB8F00953FCE}" type="CELLRANGE">
                      <a:rPr lang="en-US"/>
                      <a:pPr/>
                      <a:t>[CELLRANGE]</a:t>
                    </a:fld>
                    <a:r>
                      <a:rPr lang="en-US" baseline="0"/>
                      <a:t>; </a:t>
                    </a:r>
                    <a:fld id="{5411A5C3-5938-4489-B3E4-5E34528BDB9F}" type="YVALUE">
                      <a:rPr lang="en-US" baseline="0"/>
                      <a:pPr/>
                      <a:t>[VALOR DE Y]</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D46-469F-A13D-BAC6A893AA3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'Tendencia Base'!$B$3:$D$3</c:f>
              <c:numCache>
                <c:formatCode>General</c:formatCode>
                <c:ptCount val="3"/>
                <c:pt idx="0">
                  <c:v>2021</c:v>
                </c:pt>
                <c:pt idx="1">
                  <c:v>2022</c:v>
                </c:pt>
                <c:pt idx="2">
                  <c:v>2023</c:v>
                </c:pt>
              </c:numCache>
            </c:numRef>
          </c:xVal>
          <c:yVal>
            <c:numRef>
              <c:f>'Tendencia Base'!$B$4:$D$4</c:f>
              <c:numCache>
                <c:formatCode>#,##0</c:formatCode>
                <c:ptCount val="3"/>
                <c:pt idx="0">
                  <c:v>946</c:v>
                </c:pt>
                <c:pt idx="1">
                  <c:v>907</c:v>
                </c:pt>
                <c:pt idx="2" formatCode="_(* #,##0_);_(* \(#,##0\);_(* &quot;-&quot;_);_(@_)">
                  <c:v>877</c:v>
                </c:pt>
              </c:numCache>
            </c:numRef>
          </c:yVal>
          <c:smooth val="1"/>
          <c:extLst>
            <c:ext xmlns:c15="http://schemas.microsoft.com/office/drawing/2012/chart" uri="{02D57815-91ED-43cb-92C2-25804820EDAC}">
              <c15:datalabelsRange>
                <c15:f>'Tendencia Base'!$B$10:$D$10</c15:f>
                <c15:dlblRangeCache>
                  <c:ptCount val="3"/>
                  <c:pt idx="0">
                    <c:v>28,38%</c:v>
                  </c:pt>
                  <c:pt idx="1">
                    <c:v>28,26%</c:v>
                  </c:pt>
                  <c:pt idx="2">
                    <c:v>28,73%</c:v>
                  </c:pt>
                </c15:dlblRangeCache>
              </c15:datalabelsRange>
            </c:ext>
            <c:ext xmlns:c16="http://schemas.microsoft.com/office/drawing/2014/chart" uri="{C3380CC4-5D6E-409C-BE32-E72D297353CC}">
              <c16:uniqueId val="{00000003-5D46-469F-A13D-BAC6A893AA37}"/>
            </c:ext>
          </c:extLst>
        </c:ser>
        <c:ser>
          <c:idx val="1"/>
          <c:order val="1"/>
          <c:tx>
            <c:strRef>
              <c:f>'Tendencia Base'!$A$5</c:f>
              <c:strCache>
                <c:ptCount val="1"/>
                <c:pt idx="0">
                  <c:v>Metropolitana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0"/>
              <c:tx>
                <c:rich>
                  <a:bodyPr/>
                  <a:lstStyle/>
                  <a:p>
                    <a:fld id="{0B99C670-3E46-4C54-8524-8B7A31BE5158}" type="CELLRANGE">
                      <a:rPr lang="en-US"/>
                      <a:pPr/>
                      <a:t>[CELLRANGE]</a:t>
                    </a:fld>
                    <a:r>
                      <a:rPr lang="en-US" baseline="0"/>
                      <a:t>; </a:t>
                    </a:r>
                    <a:fld id="{1859BEE7-A024-4C47-AC3A-7031A20C065C}" type="YVALUE">
                      <a:rPr lang="en-US" baseline="0"/>
                      <a:pPr/>
                      <a:t>[VALOR DE Y]</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6-469F-A13D-BAC6A893AA37}"/>
                </c:ext>
              </c:extLst>
            </c:dLbl>
            <c:dLbl>
              <c:idx val="1"/>
              <c:tx>
                <c:rich>
                  <a:bodyPr/>
                  <a:lstStyle/>
                  <a:p>
                    <a:fld id="{130BE1BF-E6C8-4526-8990-C8FCB1E82E24}" type="CELLRANGE">
                      <a:rPr lang="en-US"/>
                      <a:pPr/>
                      <a:t>[CELLRANGE]</a:t>
                    </a:fld>
                    <a:r>
                      <a:rPr lang="en-US" baseline="0"/>
                      <a:t>; </a:t>
                    </a:r>
                    <a:fld id="{6A0F9A82-180C-47A8-84DC-C8AD72A1C118}" type="YVALUE">
                      <a:rPr lang="en-US" baseline="0"/>
                      <a:pPr/>
                      <a:t>[VALOR DE Y]</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6-469F-A13D-BAC6A893AA37}"/>
                </c:ext>
              </c:extLst>
            </c:dLbl>
            <c:dLbl>
              <c:idx val="2"/>
              <c:tx>
                <c:rich>
                  <a:bodyPr/>
                  <a:lstStyle/>
                  <a:p>
                    <a:fld id="{BAB5C96B-1565-4193-8B75-79EE3677BE84}" type="CELLRANGE">
                      <a:rPr lang="en-US"/>
                      <a:pPr/>
                      <a:t>[CELLRANGE]</a:t>
                    </a:fld>
                    <a:r>
                      <a:rPr lang="en-US" baseline="0"/>
                      <a:t>; </a:t>
                    </a:r>
                    <a:fld id="{75E46878-EB76-4386-B230-748AC189DA0B}" type="YVALUE">
                      <a:rPr lang="en-US" baseline="0"/>
                      <a:pPr/>
                      <a:t>[VALOR DE Y]</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6-469F-A13D-BAC6A893AA3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'Tendencia Base'!$B$3:$D$3</c:f>
              <c:numCache>
                <c:formatCode>General</c:formatCode>
                <c:ptCount val="3"/>
                <c:pt idx="0">
                  <c:v>2021</c:v>
                </c:pt>
                <c:pt idx="1">
                  <c:v>2022</c:v>
                </c:pt>
                <c:pt idx="2">
                  <c:v>2023</c:v>
                </c:pt>
              </c:numCache>
            </c:numRef>
          </c:xVal>
          <c:yVal>
            <c:numRef>
              <c:f>'Tendencia Base'!$B$5:$D$5</c:f>
              <c:numCache>
                <c:formatCode>#,##0</c:formatCode>
                <c:ptCount val="3"/>
                <c:pt idx="0">
                  <c:v>1710</c:v>
                </c:pt>
                <c:pt idx="1">
                  <c:v>1648</c:v>
                </c:pt>
                <c:pt idx="2" formatCode="_(* #,##0_);_(* \(#,##0\);_(* &quot;-&quot;_);_(@_)">
                  <c:v>1556</c:v>
                </c:pt>
              </c:numCache>
            </c:numRef>
          </c:yVal>
          <c:smooth val="1"/>
          <c:extLst>
            <c:ext xmlns:c15="http://schemas.microsoft.com/office/drawing/2012/chart" uri="{02D57815-91ED-43cb-92C2-25804820EDAC}">
              <c15:datalabelsRange>
                <c15:f>'Tendencia Base'!$B$11:$D$11</c15:f>
                <c15:dlblRangeCache>
                  <c:ptCount val="3"/>
                  <c:pt idx="0">
                    <c:v>51,31%</c:v>
                  </c:pt>
                  <c:pt idx="1">
                    <c:v>51,36%</c:v>
                  </c:pt>
                  <c:pt idx="2">
                    <c:v>50,97%</c:v>
                  </c:pt>
                </c15:dlblRangeCache>
              </c15:datalabelsRange>
            </c:ext>
            <c:ext xmlns:c16="http://schemas.microsoft.com/office/drawing/2014/chart" uri="{C3380CC4-5D6E-409C-BE32-E72D297353CC}">
              <c16:uniqueId val="{00000007-5D46-469F-A13D-BAC6A893AA37}"/>
            </c:ext>
          </c:extLst>
        </c:ser>
        <c:ser>
          <c:idx val="2"/>
          <c:order val="2"/>
          <c:tx>
            <c:strRef>
              <c:f>'Tendencia Base'!$A$6</c:f>
              <c:strCache>
                <c:ptCount val="1"/>
                <c:pt idx="0">
                  <c:v>Otras Regiones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Lbl>
              <c:idx val="0"/>
              <c:tx>
                <c:rich>
                  <a:bodyPr/>
                  <a:lstStyle/>
                  <a:p>
                    <a:fld id="{837D9434-6974-446F-99F3-5128EB3B9E11}" type="CELLRANGE">
                      <a:rPr lang="en-US"/>
                      <a:pPr/>
                      <a:t>[CELLRANGE]</a:t>
                    </a:fld>
                    <a:r>
                      <a:rPr lang="en-US" baseline="0"/>
                      <a:t>; </a:t>
                    </a:r>
                    <a:fld id="{EE013075-23C6-4931-AAF3-BDA175FFA135}" type="YVALUE">
                      <a:rPr lang="en-US" baseline="0"/>
                      <a:pPr/>
                      <a:t>[VALOR DE Y]</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6-469F-A13D-BAC6A893AA37}"/>
                </c:ext>
              </c:extLst>
            </c:dLbl>
            <c:dLbl>
              <c:idx val="1"/>
              <c:tx>
                <c:rich>
                  <a:bodyPr/>
                  <a:lstStyle/>
                  <a:p>
                    <a:fld id="{6F400E1A-3FEB-4C1F-B76A-108757518ACC}" type="CELLRANGE">
                      <a:rPr lang="en-US"/>
                      <a:pPr/>
                      <a:t>[CELLRANGE]</a:t>
                    </a:fld>
                    <a:r>
                      <a:rPr lang="en-US" baseline="0"/>
                      <a:t>; </a:t>
                    </a:r>
                    <a:fld id="{C0215099-F9BB-4257-9B78-D679881D3049}" type="YVALUE">
                      <a:rPr lang="en-US" baseline="0"/>
                      <a:pPr/>
                      <a:t>[VALOR DE Y]</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6-469F-A13D-BAC6A893AA37}"/>
                </c:ext>
              </c:extLst>
            </c:dLbl>
            <c:dLbl>
              <c:idx val="2"/>
              <c:tx>
                <c:rich>
                  <a:bodyPr/>
                  <a:lstStyle/>
                  <a:p>
                    <a:fld id="{74C94C1C-4EA7-436C-B66A-138E8E51F5C0}" type="CELLRANGE">
                      <a:rPr lang="en-US"/>
                      <a:pPr/>
                      <a:t>[CELLRANGE]</a:t>
                    </a:fld>
                    <a:r>
                      <a:rPr lang="en-US" baseline="0"/>
                      <a:t>; </a:t>
                    </a:r>
                    <a:fld id="{3DAA66E9-FCA0-4FB2-8DCE-81DE3EFE6D58}" type="YVALUE">
                      <a:rPr lang="en-US" baseline="0"/>
                      <a:pPr/>
                      <a:t>[VALOR DE Y]</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6-469F-A13D-BAC6A893AA3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'Tendencia Base'!$B$3:$D$3</c:f>
              <c:numCache>
                <c:formatCode>General</c:formatCode>
                <c:ptCount val="3"/>
                <c:pt idx="0">
                  <c:v>2021</c:v>
                </c:pt>
                <c:pt idx="1">
                  <c:v>2022</c:v>
                </c:pt>
                <c:pt idx="2">
                  <c:v>2023</c:v>
                </c:pt>
              </c:numCache>
            </c:numRef>
          </c:xVal>
          <c:yVal>
            <c:numRef>
              <c:f>'Tendencia Base'!$B$6:$D$6</c:f>
              <c:numCache>
                <c:formatCode>#,##0</c:formatCode>
                <c:ptCount val="3"/>
                <c:pt idx="0">
                  <c:v>677</c:v>
                </c:pt>
                <c:pt idx="1">
                  <c:v>654</c:v>
                </c:pt>
                <c:pt idx="2" formatCode="_(* #,##0_);_(* \(#,##0\);_(* &quot;-&quot;_);_(@_)">
                  <c:v>620</c:v>
                </c:pt>
              </c:numCache>
            </c:numRef>
          </c:yVal>
          <c:smooth val="1"/>
          <c:extLst>
            <c:ext xmlns:c15="http://schemas.microsoft.com/office/drawing/2012/chart" uri="{02D57815-91ED-43cb-92C2-25804820EDAC}">
              <c15:datalabelsRange>
                <c15:f>'Tendencia Base'!$B$12:$D$12</c15:f>
                <c15:dlblRangeCache>
                  <c:ptCount val="3"/>
                  <c:pt idx="0">
                    <c:v>20,31%</c:v>
                  </c:pt>
                  <c:pt idx="1">
                    <c:v>20,38%</c:v>
                  </c:pt>
                  <c:pt idx="2">
                    <c:v>20,31%</c:v>
                  </c:pt>
                </c15:dlblRangeCache>
              </c15:datalabelsRange>
            </c:ext>
            <c:ext xmlns:c16="http://schemas.microsoft.com/office/drawing/2014/chart" uri="{C3380CC4-5D6E-409C-BE32-E72D297353CC}">
              <c16:uniqueId val="{0000000B-5D46-469F-A13D-BAC6A893AA37}"/>
            </c:ext>
          </c:extLst>
        </c:ser>
        <c:dLbls>
          <c:dLblPos val="t"/>
          <c:showLegendKey val="0"/>
          <c:showVal val="1"/>
          <c:showCatName val="0"/>
          <c:showSerName val="0"/>
          <c:showPercent val="0"/>
          <c:showBubbleSize val="0"/>
        </c:dLbls>
        <c:axId val="1674975136"/>
        <c:axId val="1736153472"/>
      </c:scatterChart>
      <c:valAx>
        <c:axId val="1674975136"/>
        <c:scaling>
          <c:orientation val="minMax"/>
          <c:max val="2024"/>
          <c:min val="2020"/>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736153472"/>
        <c:crosses val="autoZero"/>
        <c:crossBetween val="midCat"/>
        <c:majorUnit val="1"/>
      </c:valAx>
      <c:valAx>
        <c:axId val="1736153472"/>
        <c:scaling>
          <c:orientation val="minMax"/>
          <c:max val="2000"/>
          <c:min val="400"/>
        </c:scaling>
        <c:delete val="0"/>
        <c:axPos val="l"/>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6749751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b="1" dirty="0"/>
              <a:t>Número total de empresas por tamaño 2021-2023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9.5526304934717407E-2"/>
          <c:y val="8.4722865056683833E-2"/>
          <c:w val="0.90379241184281434"/>
          <c:h val="0.80435815347910244"/>
        </c:manualLayout>
      </c:layout>
      <c:lineChart>
        <c:grouping val="standard"/>
        <c:varyColors val="0"/>
        <c:ser>
          <c:idx val="0"/>
          <c:order val="0"/>
          <c:tx>
            <c:strRef>
              <c:f>'Tendencia Base'!$A$31</c:f>
              <c:strCache>
                <c:ptCount val="1"/>
                <c:pt idx="0">
                  <c:v>Pequeña</c:v>
                </c:pt>
              </c:strCache>
            </c:strRef>
          </c:tx>
          <c:spPr>
            <a:ln w="28575" cap="rnd">
              <a:solidFill>
                <a:schemeClr val="accent1"/>
              </a:solidFill>
              <a:round/>
            </a:ln>
            <a:effectLst/>
          </c:spPr>
          <c:marker>
            <c:symbol val="none"/>
          </c:marker>
          <c:dLbls>
            <c:dLbl>
              <c:idx val="0"/>
              <c:tx>
                <c:rich>
                  <a:bodyPr/>
                  <a:lstStyle/>
                  <a:p>
                    <a:fld id="{2F7BD8C3-FB38-4F6C-B884-0D70F0A92774}" type="CELLRANGE">
                      <a:rPr lang="en-US"/>
                      <a:pPr/>
                      <a:t>[CELLRANGE]</a:t>
                    </a:fld>
                    <a:r>
                      <a:rPr lang="en-US" baseline="0"/>
                      <a:t>; </a:t>
                    </a:r>
                    <a:fld id="{B5BC9E66-DC8C-480F-9163-E1075895347E}"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B9A-4314-A808-77801E514799}"/>
                </c:ext>
              </c:extLst>
            </c:dLbl>
            <c:dLbl>
              <c:idx val="1"/>
              <c:tx>
                <c:rich>
                  <a:bodyPr/>
                  <a:lstStyle/>
                  <a:p>
                    <a:fld id="{44AABC0E-33F6-4C61-8371-2D067021DFF5}" type="CELLRANGE">
                      <a:rPr lang="en-US"/>
                      <a:pPr/>
                      <a:t>[CELLRANGE]</a:t>
                    </a:fld>
                    <a:r>
                      <a:rPr lang="en-US" baseline="0"/>
                      <a:t>; </a:t>
                    </a:r>
                    <a:fld id="{6ED7E570-AA1E-4510-8448-CF1A907A00A8}"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B9A-4314-A808-77801E514799}"/>
                </c:ext>
              </c:extLst>
            </c:dLbl>
            <c:dLbl>
              <c:idx val="2"/>
              <c:tx>
                <c:rich>
                  <a:bodyPr/>
                  <a:lstStyle/>
                  <a:p>
                    <a:fld id="{E2E9E501-51EB-4C9C-A337-7BCC7E7802C1}" type="CELLRANGE">
                      <a:rPr lang="en-US"/>
                      <a:pPr/>
                      <a:t>[CELLRANGE]</a:t>
                    </a:fld>
                    <a:r>
                      <a:rPr lang="en-US" baseline="0"/>
                      <a:t>; </a:t>
                    </a:r>
                    <a:fld id="{22EC31B0-06E1-46A6-8344-7B1141CCB30E}"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B9A-4314-A808-77801E51479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'Tendencia Base'!$B$30:$D$30</c:f>
              <c:numCache>
                <c:formatCode>General</c:formatCode>
                <c:ptCount val="3"/>
                <c:pt idx="0">
                  <c:v>2021</c:v>
                </c:pt>
                <c:pt idx="1">
                  <c:v>2022</c:v>
                </c:pt>
                <c:pt idx="2">
                  <c:v>2023</c:v>
                </c:pt>
              </c:numCache>
            </c:numRef>
          </c:cat>
          <c:val>
            <c:numRef>
              <c:f>'Tendencia Base'!$B$31:$D$31</c:f>
              <c:numCache>
                <c:formatCode>#,##0</c:formatCode>
                <c:ptCount val="3"/>
                <c:pt idx="0">
                  <c:v>1355</c:v>
                </c:pt>
                <c:pt idx="1">
                  <c:v>1225</c:v>
                </c:pt>
                <c:pt idx="2" formatCode="_(* #,##0_);_(* \(#,##0\);_(* &quot;-&quot;_);_(@_)">
                  <c:v>1052</c:v>
                </c:pt>
              </c:numCache>
            </c:numRef>
          </c:val>
          <c:smooth val="1"/>
          <c:extLst>
            <c:ext xmlns:c15="http://schemas.microsoft.com/office/drawing/2012/chart" uri="{02D57815-91ED-43cb-92C2-25804820EDAC}">
              <c15:datalabelsRange>
                <c15:f>'Tendencia Base'!$B$37:$D$37</c15:f>
                <c15:dlblRangeCache>
                  <c:ptCount val="3"/>
                  <c:pt idx="0">
                    <c:v>40,65%</c:v>
                  </c:pt>
                  <c:pt idx="1">
                    <c:v>38,17%</c:v>
                  </c:pt>
                  <c:pt idx="2">
                    <c:v>34,46%</c:v>
                  </c:pt>
                </c15:dlblRangeCache>
              </c15:datalabelsRange>
            </c:ext>
            <c:ext xmlns:c16="http://schemas.microsoft.com/office/drawing/2014/chart" uri="{C3380CC4-5D6E-409C-BE32-E72D297353CC}">
              <c16:uniqueId val="{00000003-0B9A-4314-A808-77801E514799}"/>
            </c:ext>
          </c:extLst>
        </c:ser>
        <c:ser>
          <c:idx val="1"/>
          <c:order val="1"/>
          <c:tx>
            <c:strRef>
              <c:f>'Tendencia Base'!$A$32</c:f>
              <c:strCache>
                <c:ptCount val="1"/>
                <c:pt idx="0">
                  <c:v>Mediana Menor</c:v>
                </c:pt>
              </c:strCache>
            </c:strRef>
          </c:tx>
          <c:spPr>
            <a:ln w="28575" cap="rnd">
              <a:solidFill>
                <a:schemeClr val="accent2"/>
              </a:solidFill>
              <a:round/>
            </a:ln>
            <a:effectLst/>
          </c:spPr>
          <c:marker>
            <c:symbol val="none"/>
          </c:marker>
          <c:dLbls>
            <c:dLbl>
              <c:idx val="0"/>
              <c:tx>
                <c:rich>
                  <a:bodyPr/>
                  <a:lstStyle/>
                  <a:p>
                    <a:fld id="{6A19E2AB-985A-4F91-8003-A92FA6E1862D}" type="CELLRANGE">
                      <a:rPr lang="en-US"/>
                      <a:pPr/>
                      <a:t>[CELLRANGE]</a:t>
                    </a:fld>
                    <a:r>
                      <a:rPr lang="en-US" baseline="0"/>
                      <a:t>; </a:t>
                    </a:r>
                    <a:fld id="{6B17ACE7-8968-4D55-A342-2530EE99739C}"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B9A-4314-A808-77801E514799}"/>
                </c:ext>
              </c:extLst>
            </c:dLbl>
            <c:dLbl>
              <c:idx val="1"/>
              <c:tx>
                <c:rich>
                  <a:bodyPr/>
                  <a:lstStyle/>
                  <a:p>
                    <a:fld id="{9CFECA62-8ADE-4B2D-826E-15C545DFB410}" type="CELLRANGE">
                      <a:rPr lang="en-US"/>
                      <a:pPr/>
                      <a:t>[CELLRANGE]</a:t>
                    </a:fld>
                    <a:r>
                      <a:rPr lang="en-US" baseline="0"/>
                      <a:t>; </a:t>
                    </a:r>
                    <a:fld id="{24A8A021-23EA-4E9E-B169-8DDB3BBEE293}"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B9A-4314-A808-77801E514799}"/>
                </c:ext>
              </c:extLst>
            </c:dLbl>
            <c:dLbl>
              <c:idx val="2"/>
              <c:tx>
                <c:rich>
                  <a:bodyPr/>
                  <a:lstStyle/>
                  <a:p>
                    <a:fld id="{CE7C33B2-C02C-4B08-948A-BECD9688BC4C}" type="CELLRANGE">
                      <a:rPr lang="en-US"/>
                      <a:pPr/>
                      <a:t>[CELLRANGE]</a:t>
                    </a:fld>
                    <a:r>
                      <a:rPr lang="en-US" baseline="0"/>
                      <a:t>; </a:t>
                    </a:r>
                    <a:fld id="{018D822A-1043-4C35-9BBE-DEFED23F62C3}"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B9A-4314-A808-77801E51479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'Tendencia Base'!$B$30:$D$30</c:f>
              <c:numCache>
                <c:formatCode>General</c:formatCode>
                <c:ptCount val="3"/>
                <c:pt idx="0">
                  <c:v>2021</c:v>
                </c:pt>
                <c:pt idx="1">
                  <c:v>2022</c:v>
                </c:pt>
                <c:pt idx="2">
                  <c:v>2023</c:v>
                </c:pt>
              </c:numCache>
            </c:numRef>
          </c:cat>
          <c:val>
            <c:numRef>
              <c:f>'Tendencia Base'!$B$32:$D$32</c:f>
              <c:numCache>
                <c:formatCode>#,##0</c:formatCode>
                <c:ptCount val="3"/>
                <c:pt idx="0">
                  <c:v>899</c:v>
                </c:pt>
                <c:pt idx="1">
                  <c:v>889</c:v>
                </c:pt>
                <c:pt idx="2" formatCode="_(* #,##0_);_(* \(#,##0\);_(* &quot;-&quot;_);_(@_)">
                  <c:v>862</c:v>
                </c:pt>
              </c:numCache>
            </c:numRef>
          </c:val>
          <c:smooth val="1"/>
          <c:extLst>
            <c:ext xmlns:c15="http://schemas.microsoft.com/office/drawing/2012/chart" uri="{02D57815-91ED-43cb-92C2-25804820EDAC}">
              <c15:datalabelsRange>
                <c15:f>'Tendencia Base'!$B$38:$D$38</c15:f>
                <c15:dlblRangeCache>
                  <c:ptCount val="3"/>
                  <c:pt idx="0">
                    <c:v>26,97%</c:v>
                  </c:pt>
                  <c:pt idx="1">
                    <c:v>27,70%</c:v>
                  </c:pt>
                  <c:pt idx="2">
                    <c:v>28,23%</c:v>
                  </c:pt>
                </c15:dlblRangeCache>
              </c15:datalabelsRange>
            </c:ext>
            <c:ext xmlns:c16="http://schemas.microsoft.com/office/drawing/2014/chart" uri="{C3380CC4-5D6E-409C-BE32-E72D297353CC}">
              <c16:uniqueId val="{00000007-0B9A-4314-A808-77801E514799}"/>
            </c:ext>
          </c:extLst>
        </c:ser>
        <c:ser>
          <c:idx val="2"/>
          <c:order val="2"/>
          <c:tx>
            <c:strRef>
              <c:f>'Tendencia Base'!$A$33</c:f>
              <c:strCache>
                <c:ptCount val="1"/>
                <c:pt idx="0">
                  <c:v>Mediana Mayor</c:v>
                </c:pt>
              </c:strCache>
            </c:strRef>
          </c:tx>
          <c:spPr>
            <a:ln w="28575" cap="rnd">
              <a:solidFill>
                <a:schemeClr val="accent3"/>
              </a:solidFill>
              <a:round/>
            </a:ln>
            <a:effectLst/>
          </c:spPr>
          <c:marker>
            <c:symbol val="none"/>
          </c:marker>
          <c:dLbls>
            <c:dLbl>
              <c:idx val="0"/>
              <c:layout>
                <c:manualLayout>
                  <c:x val="-8.6569851368385409E-2"/>
                  <c:y val="2.3411601100840687E-2"/>
                </c:manualLayout>
              </c:layout>
              <c:tx>
                <c:rich>
                  <a:bodyPr/>
                  <a:lstStyle/>
                  <a:p>
                    <a:fld id="{FC22D93B-2DDB-4BD0-8EA4-E6DD7470B320}" type="CELLRANGE">
                      <a:rPr lang="en-US" baseline="0"/>
                      <a:pPr/>
                      <a:t>[CELLRANGE]</a:t>
                    </a:fld>
                    <a:r>
                      <a:rPr lang="en-US" baseline="0"/>
                      <a:t>; </a:t>
                    </a:r>
                    <a:fld id="{DF96414A-9858-421E-92D6-62E2993EECFA}"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B9A-4314-A808-77801E514799}"/>
                </c:ext>
              </c:extLst>
            </c:dLbl>
            <c:dLbl>
              <c:idx val="1"/>
              <c:layout>
                <c:manualLayout>
                  <c:x val="-8.4494584206334572E-2"/>
                  <c:y val="2.5604717237392043E-2"/>
                </c:manualLayout>
              </c:layout>
              <c:tx>
                <c:rich>
                  <a:bodyPr/>
                  <a:lstStyle/>
                  <a:p>
                    <a:fld id="{4C85F1DA-BD00-498B-B19F-EE29419E1CCF}" type="CELLRANGE">
                      <a:rPr lang="en-US" baseline="0"/>
                      <a:pPr/>
                      <a:t>[CELLRANGE]</a:t>
                    </a:fld>
                    <a:r>
                      <a:rPr lang="en-US" baseline="0"/>
                      <a:t>; </a:t>
                    </a:r>
                    <a:fld id="{9549BF65-6141-4177-AB4C-280CFF62A670}"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B9A-4314-A808-77801E514799}"/>
                </c:ext>
              </c:extLst>
            </c:dLbl>
            <c:dLbl>
              <c:idx val="2"/>
              <c:layout>
                <c:manualLayout>
                  <c:x val="-8.3161184203001004E-2"/>
                  <c:y val="4.0956530193251524E-2"/>
                </c:manualLayout>
              </c:layout>
              <c:tx>
                <c:rich>
                  <a:bodyPr/>
                  <a:lstStyle/>
                  <a:p>
                    <a:fld id="{AB1BD90C-80A6-4140-94E6-E4413101C575}" type="CELLRANGE">
                      <a:rPr lang="en-US" baseline="0"/>
                      <a:pPr/>
                      <a:t>[CELLRANGE]</a:t>
                    </a:fld>
                    <a:r>
                      <a:rPr lang="en-US" baseline="0"/>
                      <a:t>; </a:t>
                    </a:r>
                    <a:fld id="{E6810257-48FB-4EA2-90AB-F6B09EFF87F9}"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B9A-4314-A808-77801E51479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'Tendencia Base'!$B$30:$D$30</c:f>
              <c:numCache>
                <c:formatCode>General</c:formatCode>
                <c:ptCount val="3"/>
                <c:pt idx="0">
                  <c:v>2021</c:v>
                </c:pt>
                <c:pt idx="1">
                  <c:v>2022</c:v>
                </c:pt>
                <c:pt idx="2">
                  <c:v>2023</c:v>
                </c:pt>
              </c:numCache>
            </c:numRef>
          </c:cat>
          <c:val>
            <c:numRef>
              <c:f>'Tendencia Base'!$B$33:$D$33</c:f>
              <c:numCache>
                <c:formatCode>#,##0</c:formatCode>
                <c:ptCount val="3"/>
                <c:pt idx="0">
                  <c:v>765</c:v>
                </c:pt>
                <c:pt idx="1">
                  <c:v>766</c:v>
                </c:pt>
                <c:pt idx="2" formatCode="_(* #,##0_);_(* \(#,##0\);_(* &quot;-&quot;_);_(@_)">
                  <c:v>798</c:v>
                </c:pt>
              </c:numCache>
            </c:numRef>
          </c:val>
          <c:smooth val="1"/>
          <c:extLst>
            <c:ext xmlns:c15="http://schemas.microsoft.com/office/drawing/2012/chart" uri="{02D57815-91ED-43cb-92C2-25804820EDAC}">
              <c15:datalabelsRange>
                <c15:f>'Tendencia Base'!$B$39:$D$39</c15:f>
                <c15:dlblRangeCache>
                  <c:ptCount val="3"/>
                  <c:pt idx="0">
                    <c:v>22,95%</c:v>
                  </c:pt>
                  <c:pt idx="1">
                    <c:v>23,87%</c:v>
                  </c:pt>
                  <c:pt idx="2">
                    <c:v>26,14%</c:v>
                  </c:pt>
                </c15:dlblRangeCache>
              </c15:datalabelsRange>
            </c:ext>
            <c:ext xmlns:c16="http://schemas.microsoft.com/office/drawing/2014/chart" uri="{C3380CC4-5D6E-409C-BE32-E72D297353CC}">
              <c16:uniqueId val="{0000000B-0B9A-4314-A808-77801E514799}"/>
            </c:ext>
          </c:extLst>
        </c:ser>
        <c:ser>
          <c:idx val="3"/>
          <c:order val="3"/>
          <c:tx>
            <c:strRef>
              <c:f>'Tendencia Base'!$A$34</c:f>
              <c:strCache>
                <c:ptCount val="1"/>
                <c:pt idx="0">
                  <c:v>Grande</c:v>
                </c:pt>
              </c:strCache>
            </c:strRef>
          </c:tx>
          <c:spPr>
            <a:ln w="28575" cap="rnd">
              <a:solidFill>
                <a:schemeClr val="accent4"/>
              </a:solidFill>
              <a:round/>
            </a:ln>
            <a:effectLst/>
          </c:spPr>
          <c:marker>
            <c:symbol val="none"/>
          </c:marker>
          <c:dLbls>
            <c:dLbl>
              <c:idx val="0"/>
              <c:tx>
                <c:rich>
                  <a:bodyPr/>
                  <a:lstStyle/>
                  <a:p>
                    <a:fld id="{8E54A564-317F-46F3-B990-63AD0422AE8D}" type="CELLRANGE">
                      <a:rPr lang="en-US"/>
                      <a:pPr/>
                      <a:t>[CELLRANGE]</a:t>
                    </a:fld>
                    <a:r>
                      <a:rPr lang="en-US" baseline="0"/>
                      <a:t>; </a:t>
                    </a:r>
                    <a:fld id="{79005F4F-6D12-442C-B95D-257FE2A0DFF3}"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0B9A-4314-A808-77801E514799}"/>
                </c:ext>
              </c:extLst>
            </c:dLbl>
            <c:dLbl>
              <c:idx val="1"/>
              <c:tx>
                <c:rich>
                  <a:bodyPr/>
                  <a:lstStyle/>
                  <a:p>
                    <a:fld id="{569D671E-202C-4F1F-941E-13AB97F4205B}" type="CELLRANGE">
                      <a:rPr lang="en-US"/>
                      <a:pPr/>
                      <a:t>[CELLRANGE]</a:t>
                    </a:fld>
                    <a:r>
                      <a:rPr lang="en-US" baseline="0"/>
                      <a:t>; </a:t>
                    </a:r>
                    <a:fld id="{BB7116D2-FB72-4464-8D12-9B96F938A5AE}"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0B9A-4314-A808-77801E514799}"/>
                </c:ext>
              </c:extLst>
            </c:dLbl>
            <c:dLbl>
              <c:idx val="2"/>
              <c:tx>
                <c:rich>
                  <a:bodyPr/>
                  <a:lstStyle/>
                  <a:p>
                    <a:fld id="{11489431-A4FF-4944-A3E8-DA25109FEC0A}" type="CELLRANGE">
                      <a:rPr lang="en-US"/>
                      <a:pPr/>
                      <a:t>[CELLRANGE]</a:t>
                    </a:fld>
                    <a:r>
                      <a:rPr lang="en-US" baseline="0"/>
                      <a:t>; </a:t>
                    </a:r>
                    <a:fld id="{6914C92D-E550-4C22-8037-F1F44B8CF276}"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B9A-4314-A808-77801E51479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'Tendencia Base'!$B$30:$D$30</c:f>
              <c:numCache>
                <c:formatCode>General</c:formatCode>
                <c:ptCount val="3"/>
                <c:pt idx="0">
                  <c:v>2021</c:v>
                </c:pt>
                <c:pt idx="1">
                  <c:v>2022</c:v>
                </c:pt>
                <c:pt idx="2">
                  <c:v>2023</c:v>
                </c:pt>
              </c:numCache>
            </c:numRef>
          </c:cat>
          <c:val>
            <c:numRef>
              <c:f>'Tendencia Base'!$B$34:$D$34</c:f>
              <c:numCache>
                <c:formatCode>#,##0</c:formatCode>
                <c:ptCount val="3"/>
                <c:pt idx="0">
                  <c:v>314</c:v>
                </c:pt>
                <c:pt idx="1">
                  <c:v>329</c:v>
                </c:pt>
                <c:pt idx="2" formatCode="_(* #,##0_);_(* \(#,##0\);_(* &quot;-&quot;_);_(@_)">
                  <c:v>341</c:v>
                </c:pt>
              </c:numCache>
            </c:numRef>
          </c:val>
          <c:smooth val="1"/>
          <c:extLst>
            <c:ext xmlns:c15="http://schemas.microsoft.com/office/drawing/2012/chart" uri="{02D57815-91ED-43cb-92C2-25804820EDAC}">
              <c15:datalabelsRange>
                <c15:f>'Tendencia Base'!$B$40:$D$40</c15:f>
                <c15:dlblRangeCache>
                  <c:ptCount val="3"/>
                  <c:pt idx="0">
                    <c:v>9,42%</c:v>
                  </c:pt>
                  <c:pt idx="1">
                    <c:v>10,25%</c:v>
                  </c:pt>
                  <c:pt idx="2">
                    <c:v>11,17%</c:v>
                  </c:pt>
                </c15:dlblRangeCache>
              </c15:datalabelsRange>
            </c:ext>
            <c:ext xmlns:c16="http://schemas.microsoft.com/office/drawing/2014/chart" uri="{C3380CC4-5D6E-409C-BE32-E72D297353CC}">
              <c16:uniqueId val="{0000000F-0B9A-4314-A808-77801E514799}"/>
            </c:ext>
          </c:extLst>
        </c:ser>
        <c:dLbls>
          <c:dLblPos val="t"/>
          <c:showLegendKey val="0"/>
          <c:showVal val="1"/>
          <c:showCatName val="0"/>
          <c:showSerName val="0"/>
          <c:showPercent val="0"/>
          <c:showBubbleSize val="0"/>
        </c:dLbls>
        <c:smooth val="0"/>
        <c:axId val="1674976576"/>
        <c:axId val="1375540592"/>
      </c:lineChart>
      <c:catAx>
        <c:axId val="167497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375540592"/>
        <c:crosses val="autoZero"/>
        <c:auto val="1"/>
        <c:lblAlgn val="ctr"/>
        <c:lblOffset val="100"/>
        <c:noMultiLvlLbl val="0"/>
      </c:catAx>
      <c:valAx>
        <c:axId val="13755405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674976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CL" b="1"/>
              <a:t>Total</a:t>
            </a:r>
            <a:r>
              <a:rPr lang="es-CL" b="1" baseline="0"/>
              <a:t> empresas pequeñas por región 2021 - 2023</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1.8360964416161814E-2"/>
          <c:y val="7.2452002622799938E-2"/>
          <c:w val="0.95960587828444399"/>
          <c:h val="0.83045994823615477"/>
        </c:manualLayout>
      </c:layout>
      <c:lineChart>
        <c:grouping val="stacked"/>
        <c:varyColors val="0"/>
        <c:ser>
          <c:idx val="0"/>
          <c:order val="0"/>
          <c:tx>
            <c:strRef>
              <c:f>'Tendencia pequeñas'!$A$8</c:f>
              <c:strCache>
                <c:ptCount val="1"/>
                <c:pt idx="0">
                  <c:v>Antofagasta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'Tendencia pequeñas'!$B$7:$D$7</c:f>
              <c:numCache>
                <c:formatCode>General</c:formatCode>
                <c:ptCount val="3"/>
                <c:pt idx="0">
                  <c:v>2021</c:v>
                </c:pt>
                <c:pt idx="1">
                  <c:v>2022</c:v>
                </c:pt>
                <c:pt idx="2">
                  <c:v>2023</c:v>
                </c:pt>
              </c:numCache>
            </c:numRef>
          </c:cat>
          <c:val>
            <c:numRef>
              <c:f>'Tendencia pequeñas'!$B$8:$D$8</c:f>
              <c:numCache>
                <c:formatCode>#,##0</c:formatCode>
                <c:ptCount val="3"/>
                <c:pt idx="0">
                  <c:v>567</c:v>
                </c:pt>
                <c:pt idx="1">
                  <c:v>524</c:v>
                </c:pt>
                <c:pt idx="2" formatCode="_(* #,##0_);_(* \(#,##0\);_(* &quot;-&quot;_);_(@_)">
                  <c:v>488</c:v>
                </c:pt>
              </c:numCache>
            </c:numRef>
          </c:val>
          <c:smooth val="0"/>
          <c:extLst>
            <c:ext xmlns:c16="http://schemas.microsoft.com/office/drawing/2014/chart" uri="{C3380CC4-5D6E-409C-BE32-E72D297353CC}">
              <c16:uniqueId val="{00000000-0E50-4A49-9BF0-28F03C5F5AAE}"/>
            </c:ext>
          </c:extLst>
        </c:ser>
        <c:ser>
          <c:idx val="1"/>
          <c:order val="1"/>
          <c:tx>
            <c:strRef>
              <c:f>'Tendencia pequeñas'!$A$9</c:f>
              <c:strCache>
                <c:ptCount val="1"/>
                <c:pt idx="0">
                  <c:v>Metropolitana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5248809426859928E-2"/>
                  <c:y val="-3.5435295529235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50-4A49-9BF0-28F03C5F5AAE}"/>
                </c:ext>
              </c:extLst>
            </c:dLbl>
            <c:dLbl>
              <c:idx val="1"/>
              <c:layout>
                <c:manualLayout>
                  <c:x val="-3.5248809426859984E-2"/>
                  <c:y val="-3.88672984975122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50-4A49-9BF0-28F03C5F5AAE}"/>
                </c:ext>
              </c:extLst>
            </c:dLbl>
            <c:dLbl>
              <c:idx val="2"/>
              <c:layout>
                <c:manualLayout>
                  <c:x val="-1.0012942311295684E-2"/>
                  <c:y val="-2.89919985529379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50-4A49-9BF0-28F03C5F5AA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'Tendencia pequeñas'!$B$7:$D$7</c:f>
              <c:numCache>
                <c:formatCode>General</c:formatCode>
                <c:ptCount val="3"/>
                <c:pt idx="0">
                  <c:v>2021</c:v>
                </c:pt>
                <c:pt idx="1">
                  <c:v>2022</c:v>
                </c:pt>
                <c:pt idx="2">
                  <c:v>2023</c:v>
                </c:pt>
              </c:numCache>
            </c:numRef>
          </c:cat>
          <c:val>
            <c:numRef>
              <c:f>'Tendencia pequeñas'!$B$9:$D$9</c:f>
              <c:numCache>
                <c:formatCode>#,##0</c:formatCode>
                <c:ptCount val="3"/>
                <c:pt idx="0">
                  <c:v>473</c:v>
                </c:pt>
                <c:pt idx="1">
                  <c:v>408</c:v>
                </c:pt>
                <c:pt idx="2" formatCode="_(* #,##0_);_(* \(#,##0\);_(* &quot;-&quot;_);_(@_)">
                  <c:v>334</c:v>
                </c:pt>
              </c:numCache>
            </c:numRef>
          </c:val>
          <c:smooth val="0"/>
          <c:extLst>
            <c:ext xmlns:c16="http://schemas.microsoft.com/office/drawing/2014/chart" uri="{C3380CC4-5D6E-409C-BE32-E72D297353CC}">
              <c16:uniqueId val="{00000004-0E50-4A49-9BF0-28F03C5F5AAE}"/>
            </c:ext>
          </c:extLst>
        </c:ser>
        <c:ser>
          <c:idx val="2"/>
          <c:order val="2"/>
          <c:tx>
            <c:strRef>
              <c:f>'Tendencia pequeñas'!$A$10</c:f>
              <c:strCache>
                <c:ptCount val="1"/>
                <c:pt idx="0">
                  <c:v>Otras Regiones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'Tendencia pequeñas'!$B$7:$D$7</c:f>
              <c:numCache>
                <c:formatCode>General</c:formatCode>
                <c:ptCount val="3"/>
                <c:pt idx="0">
                  <c:v>2021</c:v>
                </c:pt>
                <c:pt idx="1">
                  <c:v>2022</c:v>
                </c:pt>
                <c:pt idx="2">
                  <c:v>2023</c:v>
                </c:pt>
              </c:numCache>
            </c:numRef>
          </c:cat>
          <c:val>
            <c:numRef>
              <c:f>'Tendencia pequeñas'!$B$10:$D$10</c:f>
              <c:numCache>
                <c:formatCode>#,##0</c:formatCode>
                <c:ptCount val="3"/>
                <c:pt idx="0">
                  <c:v>315</c:v>
                </c:pt>
                <c:pt idx="1">
                  <c:v>293</c:v>
                </c:pt>
                <c:pt idx="2" formatCode="_(* #,##0_);_(* \(#,##0\);_(* &quot;-&quot;_);_(@_)">
                  <c:v>230</c:v>
                </c:pt>
              </c:numCache>
            </c:numRef>
          </c:val>
          <c:smooth val="0"/>
          <c:extLst>
            <c:ext xmlns:c16="http://schemas.microsoft.com/office/drawing/2014/chart" uri="{C3380CC4-5D6E-409C-BE32-E72D297353CC}">
              <c16:uniqueId val="{00000005-0E50-4A49-9BF0-28F03C5F5AAE}"/>
            </c:ext>
          </c:extLst>
        </c:ser>
        <c:ser>
          <c:idx val="3"/>
          <c:order val="3"/>
          <c:tx>
            <c:strRef>
              <c:f>'Tendencia pequeñas'!$A$11</c:f>
              <c:strCache>
                <c:ptCount val="1"/>
                <c:pt idx="0">
                  <c:v>Nacional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'Tendencia pequeñas'!$B$7:$D$7</c:f>
              <c:numCache>
                <c:formatCode>General</c:formatCode>
                <c:ptCount val="3"/>
                <c:pt idx="0">
                  <c:v>2021</c:v>
                </c:pt>
                <c:pt idx="1">
                  <c:v>2022</c:v>
                </c:pt>
                <c:pt idx="2">
                  <c:v>2023</c:v>
                </c:pt>
              </c:numCache>
            </c:numRef>
          </c:cat>
          <c:val>
            <c:numRef>
              <c:f>'Tendencia pequeñas'!$B$11:$D$11</c:f>
              <c:numCache>
                <c:formatCode>#,##0</c:formatCode>
                <c:ptCount val="3"/>
                <c:pt idx="0">
                  <c:v>1355</c:v>
                </c:pt>
                <c:pt idx="1">
                  <c:v>1225</c:v>
                </c:pt>
                <c:pt idx="2">
                  <c:v>1052</c:v>
                </c:pt>
              </c:numCache>
            </c:numRef>
          </c:val>
          <c:smooth val="0"/>
          <c:extLst>
            <c:ext xmlns:c16="http://schemas.microsoft.com/office/drawing/2014/chart" uri="{C3380CC4-5D6E-409C-BE32-E72D297353CC}">
              <c16:uniqueId val="{00000006-0E50-4A49-9BF0-28F03C5F5AAE}"/>
            </c:ext>
          </c:extLst>
        </c:ser>
        <c:dLbls>
          <c:dLblPos val="t"/>
          <c:showLegendKey val="0"/>
          <c:showVal val="1"/>
          <c:showCatName val="0"/>
          <c:showSerName val="0"/>
          <c:showPercent val="0"/>
          <c:showBubbleSize val="0"/>
        </c:dLbls>
        <c:marker val="1"/>
        <c:smooth val="0"/>
        <c:axId val="285444719"/>
        <c:axId val="836601375"/>
      </c:lineChart>
      <c:catAx>
        <c:axId val="28544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836601375"/>
        <c:crossesAt val="0"/>
        <c:auto val="1"/>
        <c:lblAlgn val="ctr"/>
        <c:lblOffset val="100"/>
        <c:noMultiLvlLbl val="0"/>
      </c:catAx>
      <c:valAx>
        <c:axId val="836601375"/>
        <c:scaling>
          <c:orientation val="minMax"/>
          <c:max val="3000"/>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5444719"/>
        <c:crosses val="autoZero"/>
        <c:crossBetween val="between"/>
        <c:majorUnit val="1000"/>
        <c:min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S" b="1" dirty="0"/>
              <a:t>Número</a:t>
            </a:r>
            <a:r>
              <a:rPr lang="es-ES" b="1" baseline="0" dirty="0"/>
              <a:t> de empresas región de Antofagasta por tamaño 2021-2023</a:t>
            </a:r>
            <a:endParaRPr lang="es-CL"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4.4890806165171042E-2"/>
          <c:y val="8.3617854221591667E-2"/>
          <c:w val="0.9331114730172172"/>
          <c:h val="0.81743387050047323"/>
        </c:manualLayout>
      </c:layout>
      <c:lineChart>
        <c:grouping val="standard"/>
        <c:varyColors val="0"/>
        <c:ser>
          <c:idx val="0"/>
          <c:order val="0"/>
          <c:tx>
            <c:strRef>
              <c:f>'Tendencia Base'!$A$59</c:f>
              <c:strCache>
                <c:ptCount val="1"/>
                <c:pt idx="0">
                  <c:v>Pequeña</c:v>
                </c:pt>
              </c:strCache>
            </c:strRef>
          </c:tx>
          <c:spPr>
            <a:ln w="28575" cap="rnd">
              <a:solidFill>
                <a:schemeClr val="accent1"/>
              </a:solidFill>
              <a:round/>
            </a:ln>
            <a:effectLst/>
          </c:spPr>
          <c:marker>
            <c:symbol val="none"/>
          </c:marker>
          <c:dLbls>
            <c:dLbl>
              <c:idx val="0"/>
              <c:tx>
                <c:rich>
                  <a:bodyPr/>
                  <a:lstStyle/>
                  <a:p>
                    <a:fld id="{CB3599ED-D42C-4AD7-8B9D-7F92DE217602}" type="CELLRANGE">
                      <a:rPr lang="en-US"/>
                      <a:pPr/>
                      <a:t>[CELLRANGE]</a:t>
                    </a:fld>
                    <a:r>
                      <a:rPr lang="en-US" baseline="0"/>
                      <a:t>; </a:t>
                    </a:r>
                    <a:fld id="{4A29DDAE-FCA2-4144-88B3-81FBC027C804}"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C8B-4D75-81FE-173109B91781}"/>
                </c:ext>
              </c:extLst>
            </c:dLbl>
            <c:dLbl>
              <c:idx val="1"/>
              <c:tx>
                <c:rich>
                  <a:bodyPr/>
                  <a:lstStyle/>
                  <a:p>
                    <a:fld id="{E5D043C5-0234-479F-B559-642E6AC760EB}" type="CELLRANGE">
                      <a:rPr lang="en-US"/>
                      <a:pPr/>
                      <a:t>[CELLRANGE]</a:t>
                    </a:fld>
                    <a:r>
                      <a:rPr lang="en-US" baseline="0"/>
                      <a:t>; </a:t>
                    </a:r>
                    <a:fld id="{032EB39B-543F-464E-B2EA-1603E88D5761}"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C8B-4D75-81FE-173109B91781}"/>
                </c:ext>
              </c:extLst>
            </c:dLbl>
            <c:dLbl>
              <c:idx val="2"/>
              <c:tx>
                <c:rich>
                  <a:bodyPr/>
                  <a:lstStyle/>
                  <a:p>
                    <a:fld id="{B7510ABE-5D47-4681-8B13-8DEF0E270AF7}" type="CELLRANGE">
                      <a:rPr lang="en-US"/>
                      <a:pPr/>
                      <a:t>[CELLRANGE]</a:t>
                    </a:fld>
                    <a:r>
                      <a:rPr lang="en-US" baseline="0"/>
                      <a:t>; </a:t>
                    </a:r>
                    <a:fld id="{62C62746-7C42-4939-A442-0EC741F87A5B}"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C8B-4D75-81FE-173109B917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'Tendencia Base'!$B$58:$D$58</c:f>
              <c:numCache>
                <c:formatCode>General</c:formatCode>
                <c:ptCount val="3"/>
                <c:pt idx="0">
                  <c:v>2021</c:v>
                </c:pt>
                <c:pt idx="1">
                  <c:v>2022</c:v>
                </c:pt>
                <c:pt idx="2">
                  <c:v>2023</c:v>
                </c:pt>
              </c:numCache>
            </c:numRef>
          </c:cat>
          <c:val>
            <c:numRef>
              <c:f>'Tendencia Base'!$B$59:$D$59</c:f>
              <c:numCache>
                <c:formatCode>#,##0</c:formatCode>
                <c:ptCount val="3"/>
                <c:pt idx="0">
                  <c:v>567</c:v>
                </c:pt>
                <c:pt idx="1">
                  <c:v>524</c:v>
                </c:pt>
                <c:pt idx="2" formatCode="_(* #,##0_);_(* \(#,##0\);_(* &quot;-&quot;_);_(@_)">
                  <c:v>488</c:v>
                </c:pt>
              </c:numCache>
            </c:numRef>
          </c:val>
          <c:smooth val="0"/>
          <c:extLst>
            <c:ext xmlns:c15="http://schemas.microsoft.com/office/drawing/2012/chart" uri="{02D57815-91ED-43cb-92C2-25804820EDAC}">
              <c15:datalabelsRange>
                <c15:f>'Tendencia Base'!$B$66:$D$66</c15:f>
                <c15:dlblRangeCache>
                  <c:ptCount val="3"/>
                  <c:pt idx="0">
                    <c:v>59,94%</c:v>
                  </c:pt>
                  <c:pt idx="1">
                    <c:v>57,77%</c:v>
                  </c:pt>
                  <c:pt idx="2">
                    <c:v>55,64%</c:v>
                  </c:pt>
                </c15:dlblRangeCache>
              </c15:datalabelsRange>
            </c:ext>
            <c:ext xmlns:c16="http://schemas.microsoft.com/office/drawing/2014/chart" uri="{C3380CC4-5D6E-409C-BE32-E72D297353CC}">
              <c16:uniqueId val="{00000003-AC8B-4D75-81FE-173109B91781}"/>
            </c:ext>
          </c:extLst>
        </c:ser>
        <c:ser>
          <c:idx val="1"/>
          <c:order val="1"/>
          <c:tx>
            <c:strRef>
              <c:f>'Tendencia Base'!$A$60</c:f>
              <c:strCache>
                <c:ptCount val="1"/>
                <c:pt idx="0">
                  <c:v>Mediana Menor</c:v>
                </c:pt>
              </c:strCache>
            </c:strRef>
          </c:tx>
          <c:spPr>
            <a:ln w="28575" cap="rnd">
              <a:solidFill>
                <a:schemeClr val="accent2"/>
              </a:solidFill>
              <a:round/>
            </a:ln>
            <a:effectLst/>
          </c:spPr>
          <c:marker>
            <c:symbol val="none"/>
          </c:marker>
          <c:dLbls>
            <c:dLbl>
              <c:idx val="0"/>
              <c:tx>
                <c:rich>
                  <a:bodyPr/>
                  <a:lstStyle/>
                  <a:p>
                    <a:fld id="{1DDCBF87-DDF4-4BBD-BE13-D8A4E76264D3}" type="CELLRANGE">
                      <a:rPr lang="en-US"/>
                      <a:pPr/>
                      <a:t>[CELLRANGE]</a:t>
                    </a:fld>
                    <a:r>
                      <a:rPr lang="en-US" baseline="0"/>
                      <a:t>; </a:t>
                    </a:r>
                    <a:fld id="{B953F704-3A97-4AF9-B66F-15B809CC9218}"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C8B-4D75-81FE-173109B91781}"/>
                </c:ext>
              </c:extLst>
            </c:dLbl>
            <c:dLbl>
              <c:idx val="1"/>
              <c:tx>
                <c:rich>
                  <a:bodyPr/>
                  <a:lstStyle/>
                  <a:p>
                    <a:fld id="{1BC2CB33-3DFC-40FB-981F-50F834C2F4AE}" type="CELLRANGE">
                      <a:rPr lang="en-US"/>
                      <a:pPr/>
                      <a:t>[CELLRANGE]</a:t>
                    </a:fld>
                    <a:r>
                      <a:rPr lang="en-US" baseline="0"/>
                      <a:t>; </a:t>
                    </a:r>
                    <a:fld id="{169DE23A-0C9E-436A-A18F-51AE30E3CD03}"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C8B-4D75-81FE-173109B91781}"/>
                </c:ext>
              </c:extLst>
            </c:dLbl>
            <c:dLbl>
              <c:idx val="2"/>
              <c:tx>
                <c:rich>
                  <a:bodyPr/>
                  <a:lstStyle/>
                  <a:p>
                    <a:fld id="{F1CFAE03-90A5-4F69-97D4-AE2D3068E75B}" type="CELLRANGE">
                      <a:rPr lang="en-US"/>
                      <a:pPr/>
                      <a:t>[CELLRANGE]</a:t>
                    </a:fld>
                    <a:r>
                      <a:rPr lang="en-US" baseline="0"/>
                      <a:t>; </a:t>
                    </a:r>
                    <a:fld id="{3C3CB3F8-8966-49B1-84B3-93F7AC3C90A6}"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C8B-4D75-81FE-173109B917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'Tendencia Base'!$B$58:$D$58</c:f>
              <c:numCache>
                <c:formatCode>General</c:formatCode>
                <c:ptCount val="3"/>
                <c:pt idx="0">
                  <c:v>2021</c:v>
                </c:pt>
                <c:pt idx="1">
                  <c:v>2022</c:v>
                </c:pt>
                <c:pt idx="2">
                  <c:v>2023</c:v>
                </c:pt>
              </c:numCache>
            </c:numRef>
          </c:cat>
          <c:val>
            <c:numRef>
              <c:f>'Tendencia Base'!$B$60:$D$60</c:f>
              <c:numCache>
                <c:formatCode>#,##0</c:formatCode>
                <c:ptCount val="3"/>
                <c:pt idx="0">
                  <c:v>244</c:v>
                </c:pt>
                <c:pt idx="1">
                  <c:v>241</c:v>
                </c:pt>
                <c:pt idx="2" formatCode="_(* #,##0_);_(* \(#,##0\);_(* &quot;-&quot;_);_(@_)">
                  <c:v>237</c:v>
                </c:pt>
              </c:numCache>
            </c:numRef>
          </c:val>
          <c:smooth val="0"/>
          <c:extLst>
            <c:ext xmlns:c15="http://schemas.microsoft.com/office/drawing/2012/chart" uri="{02D57815-91ED-43cb-92C2-25804820EDAC}">
              <c15:datalabelsRange>
                <c15:f>'Tendencia Base'!$B$67:$D$67</c15:f>
                <c15:dlblRangeCache>
                  <c:ptCount val="3"/>
                  <c:pt idx="0">
                    <c:v>25,79%</c:v>
                  </c:pt>
                  <c:pt idx="1">
                    <c:v>26,57%</c:v>
                  </c:pt>
                  <c:pt idx="2">
                    <c:v>27,02%</c:v>
                  </c:pt>
                </c15:dlblRangeCache>
              </c15:datalabelsRange>
            </c:ext>
            <c:ext xmlns:c16="http://schemas.microsoft.com/office/drawing/2014/chart" uri="{C3380CC4-5D6E-409C-BE32-E72D297353CC}">
              <c16:uniqueId val="{00000007-AC8B-4D75-81FE-173109B91781}"/>
            </c:ext>
          </c:extLst>
        </c:ser>
        <c:ser>
          <c:idx val="2"/>
          <c:order val="2"/>
          <c:tx>
            <c:strRef>
              <c:f>'Tendencia Base'!$A$61</c:f>
              <c:strCache>
                <c:ptCount val="1"/>
                <c:pt idx="0">
                  <c:v>Mediana Mayor</c:v>
                </c:pt>
              </c:strCache>
            </c:strRef>
          </c:tx>
          <c:spPr>
            <a:ln w="28575" cap="rnd">
              <a:solidFill>
                <a:schemeClr val="accent3"/>
              </a:solidFill>
              <a:round/>
            </a:ln>
            <a:effectLst/>
          </c:spPr>
          <c:marker>
            <c:symbol val="none"/>
          </c:marker>
          <c:dLbls>
            <c:dLbl>
              <c:idx val="0"/>
              <c:tx>
                <c:rich>
                  <a:bodyPr/>
                  <a:lstStyle/>
                  <a:p>
                    <a:fld id="{CEAE4BE7-D9C3-470A-B9A7-8642E493ADC1}" type="CELLRANGE">
                      <a:rPr lang="en-US"/>
                      <a:pPr/>
                      <a:t>[CELLRANGE]</a:t>
                    </a:fld>
                    <a:r>
                      <a:rPr lang="en-US" baseline="0"/>
                      <a:t>; </a:t>
                    </a:r>
                    <a:fld id="{A37E7118-DA9E-4E5C-A51B-638C5B523111}"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C8B-4D75-81FE-173109B91781}"/>
                </c:ext>
              </c:extLst>
            </c:dLbl>
            <c:dLbl>
              <c:idx val="1"/>
              <c:tx>
                <c:rich>
                  <a:bodyPr/>
                  <a:lstStyle/>
                  <a:p>
                    <a:fld id="{71030132-6490-4F6A-8D02-80B4052006C1}" type="CELLRANGE">
                      <a:rPr lang="en-US"/>
                      <a:pPr/>
                      <a:t>[CELLRANGE]</a:t>
                    </a:fld>
                    <a:r>
                      <a:rPr lang="en-US" baseline="0"/>
                      <a:t>; </a:t>
                    </a:r>
                    <a:fld id="{84AFFF78-3790-4ACF-A3CA-F66DB81BF140}"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C8B-4D75-81FE-173109B91781}"/>
                </c:ext>
              </c:extLst>
            </c:dLbl>
            <c:dLbl>
              <c:idx val="2"/>
              <c:tx>
                <c:rich>
                  <a:bodyPr/>
                  <a:lstStyle/>
                  <a:p>
                    <a:fld id="{5FE14AD2-B291-43A4-9047-4E733320F8A6}" type="CELLRANGE">
                      <a:rPr lang="en-US"/>
                      <a:pPr/>
                      <a:t>[CELLRANGE]</a:t>
                    </a:fld>
                    <a:r>
                      <a:rPr lang="en-US" baseline="0"/>
                      <a:t>; </a:t>
                    </a:r>
                    <a:fld id="{8B2EE9CF-C9F8-481D-A7E0-38B3ED2DC7E2}"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C8B-4D75-81FE-173109B917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'Tendencia Base'!$B$58:$D$58</c:f>
              <c:numCache>
                <c:formatCode>General</c:formatCode>
                <c:ptCount val="3"/>
                <c:pt idx="0">
                  <c:v>2021</c:v>
                </c:pt>
                <c:pt idx="1">
                  <c:v>2022</c:v>
                </c:pt>
                <c:pt idx="2">
                  <c:v>2023</c:v>
                </c:pt>
              </c:numCache>
            </c:numRef>
          </c:cat>
          <c:val>
            <c:numRef>
              <c:f>'Tendencia Base'!$B$61:$D$61</c:f>
              <c:numCache>
                <c:formatCode>#,##0</c:formatCode>
                <c:ptCount val="3"/>
                <c:pt idx="0">
                  <c:v>120</c:v>
                </c:pt>
                <c:pt idx="1">
                  <c:v>128</c:v>
                </c:pt>
                <c:pt idx="2" formatCode="_(* #,##0_);_(* \(#,##0\);_(* &quot;-&quot;_);_(@_)">
                  <c:v>134</c:v>
                </c:pt>
              </c:numCache>
            </c:numRef>
          </c:val>
          <c:smooth val="0"/>
          <c:extLst>
            <c:ext xmlns:c15="http://schemas.microsoft.com/office/drawing/2012/chart" uri="{02D57815-91ED-43cb-92C2-25804820EDAC}">
              <c15:datalabelsRange>
                <c15:f>'Tendencia Base'!$B$68:$D$68</c15:f>
                <c15:dlblRangeCache>
                  <c:ptCount val="3"/>
                  <c:pt idx="0">
                    <c:v>12,68%</c:v>
                  </c:pt>
                  <c:pt idx="1">
                    <c:v>14,11%</c:v>
                  </c:pt>
                  <c:pt idx="2">
                    <c:v>15,28%</c:v>
                  </c:pt>
                </c15:dlblRangeCache>
              </c15:datalabelsRange>
            </c:ext>
            <c:ext xmlns:c16="http://schemas.microsoft.com/office/drawing/2014/chart" uri="{C3380CC4-5D6E-409C-BE32-E72D297353CC}">
              <c16:uniqueId val="{0000000B-AC8B-4D75-81FE-173109B91781}"/>
            </c:ext>
          </c:extLst>
        </c:ser>
        <c:ser>
          <c:idx val="3"/>
          <c:order val="3"/>
          <c:tx>
            <c:strRef>
              <c:f>'Tendencia Base'!$A$62</c:f>
              <c:strCache>
                <c:ptCount val="1"/>
                <c:pt idx="0">
                  <c:v>Grande</c:v>
                </c:pt>
              </c:strCache>
            </c:strRef>
          </c:tx>
          <c:spPr>
            <a:ln w="28575" cap="rnd">
              <a:solidFill>
                <a:schemeClr val="accent4"/>
              </a:solidFill>
              <a:round/>
            </a:ln>
            <a:effectLst/>
          </c:spPr>
          <c:marker>
            <c:symbol val="none"/>
          </c:marker>
          <c:dLbls>
            <c:dLbl>
              <c:idx val="0"/>
              <c:tx>
                <c:rich>
                  <a:bodyPr/>
                  <a:lstStyle/>
                  <a:p>
                    <a:fld id="{AAB71BBD-0B08-4ADB-A61A-E7ADA71F03DE}" type="CELLRANGE">
                      <a:rPr lang="en-US"/>
                      <a:pPr/>
                      <a:t>[CELLRANGE]</a:t>
                    </a:fld>
                    <a:r>
                      <a:rPr lang="en-US" baseline="0"/>
                      <a:t>; </a:t>
                    </a:r>
                    <a:fld id="{C1B787BB-723D-4E3C-BF19-BCA0D8BE0713}"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C8B-4D75-81FE-173109B91781}"/>
                </c:ext>
              </c:extLst>
            </c:dLbl>
            <c:dLbl>
              <c:idx val="1"/>
              <c:tx>
                <c:rich>
                  <a:bodyPr/>
                  <a:lstStyle/>
                  <a:p>
                    <a:fld id="{3534074D-508A-49F2-A579-4211D0500781}" type="CELLRANGE">
                      <a:rPr lang="en-US"/>
                      <a:pPr/>
                      <a:t>[CELLRANGE]</a:t>
                    </a:fld>
                    <a:r>
                      <a:rPr lang="en-US" baseline="0"/>
                      <a:t>; </a:t>
                    </a:r>
                    <a:fld id="{B07E6D31-0E0F-49C3-82F6-26C99F886FEC}"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C8B-4D75-81FE-173109B91781}"/>
                </c:ext>
              </c:extLst>
            </c:dLbl>
            <c:dLbl>
              <c:idx val="2"/>
              <c:tx>
                <c:rich>
                  <a:bodyPr/>
                  <a:lstStyle/>
                  <a:p>
                    <a:fld id="{1C06A293-1C5D-4327-BC1D-AE1AB431F5D2}" type="CELLRANGE">
                      <a:rPr lang="en-US"/>
                      <a:pPr/>
                      <a:t>[CELLRANGE]</a:t>
                    </a:fld>
                    <a:r>
                      <a:rPr lang="en-US" baseline="0"/>
                      <a:t>; </a:t>
                    </a:r>
                    <a:fld id="{B7487064-9CA1-480B-B086-8EC19DA54A80}"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C8B-4D75-81FE-173109B917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'Tendencia Base'!$B$58:$D$58</c:f>
              <c:numCache>
                <c:formatCode>General</c:formatCode>
                <c:ptCount val="3"/>
                <c:pt idx="0">
                  <c:v>2021</c:v>
                </c:pt>
                <c:pt idx="1">
                  <c:v>2022</c:v>
                </c:pt>
                <c:pt idx="2">
                  <c:v>2023</c:v>
                </c:pt>
              </c:numCache>
            </c:numRef>
          </c:cat>
          <c:val>
            <c:numRef>
              <c:f>'Tendencia Base'!$B$62:$D$62</c:f>
              <c:numCache>
                <c:formatCode>#,##0</c:formatCode>
                <c:ptCount val="3"/>
                <c:pt idx="0">
                  <c:v>15</c:v>
                </c:pt>
                <c:pt idx="1">
                  <c:v>14</c:v>
                </c:pt>
                <c:pt idx="2" formatCode="_(* #,##0_);_(* \(#,##0\);_(* &quot;-&quot;_);_(@_)">
                  <c:v>18</c:v>
                </c:pt>
              </c:numCache>
            </c:numRef>
          </c:val>
          <c:smooth val="0"/>
          <c:extLst>
            <c:ext xmlns:c15="http://schemas.microsoft.com/office/drawing/2012/chart" uri="{02D57815-91ED-43cb-92C2-25804820EDAC}">
              <c15:datalabelsRange>
                <c15:f>'Tendencia Base'!$B$69:$D$69</c15:f>
                <c15:dlblRangeCache>
                  <c:ptCount val="3"/>
                  <c:pt idx="0">
                    <c:v>1,59%</c:v>
                  </c:pt>
                  <c:pt idx="1">
                    <c:v>1,54%</c:v>
                  </c:pt>
                  <c:pt idx="2">
                    <c:v>2,05%</c:v>
                  </c:pt>
                </c15:dlblRangeCache>
              </c15:datalabelsRange>
            </c:ext>
            <c:ext xmlns:c16="http://schemas.microsoft.com/office/drawing/2014/chart" uri="{C3380CC4-5D6E-409C-BE32-E72D297353CC}">
              <c16:uniqueId val="{0000000F-AC8B-4D75-81FE-173109B91781}"/>
            </c:ext>
          </c:extLst>
        </c:ser>
        <c:dLbls>
          <c:dLblPos val="t"/>
          <c:showLegendKey val="0"/>
          <c:showVal val="1"/>
          <c:showCatName val="0"/>
          <c:showSerName val="0"/>
          <c:showPercent val="0"/>
          <c:showBubbleSize val="0"/>
        </c:dLbls>
        <c:smooth val="0"/>
        <c:axId val="1674949696"/>
        <c:axId val="426767424"/>
      </c:lineChart>
      <c:catAx>
        <c:axId val="167494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26767424"/>
        <c:crosses val="autoZero"/>
        <c:auto val="1"/>
        <c:lblAlgn val="ctr"/>
        <c:lblOffset val="100"/>
        <c:noMultiLvlLbl val="0"/>
      </c:catAx>
      <c:valAx>
        <c:axId val="42676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674949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'ventas Graficos'!$A$47</c:f>
              <c:strCache>
                <c:ptCount val="1"/>
                <c:pt idx="0">
                  <c:v>Pequeña</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0"/>
              <c:layout>
                <c:manualLayout>
                  <c:x val="-0.11361985484966385"/>
                  <c:y val="-1.4082501147458435E-2"/>
                </c:manualLayout>
              </c:layout>
              <c:tx>
                <c:rich>
                  <a:bodyPr/>
                  <a:lstStyle/>
                  <a:p>
                    <a:fld id="{861E0E3F-5B00-426D-B3E9-D268C2B83553}" type="CELLRANGE">
                      <a:rPr lang="en-US" baseline="0"/>
                      <a:pPr/>
                      <a:t>[CELLRANGE]</a:t>
                    </a:fld>
                    <a:r>
                      <a:rPr lang="en-US" baseline="0"/>
                      <a:t>; </a:t>
                    </a:r>
                    <a:fld id="{5330E859-F7FA-4989-84A5-80C4785FA3AA}"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172-264A-AFD3-ED81751FE456}"/>
                </c:ext>
              </c:extLst>
            </c:dLbl>
            <c:dLbl>
              <c:idx val="1"/>
              <c:layout>
                <c:manualLayout>
                  <c:x val="5.3312054508960531E-2"/>
                  <c:y val="-5.3894451648552583E-2"/>
                </c:manualLayout>
              </c:layout>
              <c:tx>
                <c:rich>
                  <a:bodyPr/>
                  <a:lstStyle/>
                  <a:p>
                    <a:fld id="{9A12132B-D85F-4B29-9206-AC859C0FBD06}" type="CELLRANGE">
                      <a:rPr lang="en-US" baseline="0"/>
                      <a:pPr/>
                      <a:t>[CELLRANGE]</a:t>
                    </a:fld>
                    <a:r>
                      <a:rPr lang="en-US" baseline="0"/>
                      <a:t>; </a:t>
                    </a:r>
                    <a:fld id="{C9BCF044-31A9-46CB-899D-8666E653CED7}"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172-264A-AFD3-ED81751FE456}"/>
                </c:ext>
              </c:extLst>
            </c:dLbl>
            <c:dLbl>
              <c:idx val="2"/>
              <c:layout>
                <c:manualLayout>
                  <c:x val="2.9262542143734784E-2"/>
                  <c:y val="-2.0561920422086457E-2"/>
                </c:manualLayout>
              </c:layout>
              <c:tx>
                <c:rich>
                  <a:bodyPr/>
                  <a:lstStyle/>
                  <a:p>
                    <a:fld id="{C08CE3ED-D190-4F21-91D2-6C1D01EBA28E}" type="CELLRANGE">
                      <a:rPr lang="en-US" baseline="0"/>
                      <a:pPr/>
                      <a:t>[CELLRANGE]</a:t>
                    </a:fld>
                    <a:r>
                      <a:rPr lang="en-US" baseline="0"/>
                      <a:t>; </a:t>
                    </a:r>
                    <a:fld id="{9118A252-1ECA-47E4-8694-A2C3AA1A400F}"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F172-264A-AFD3-ED81751FE45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'ventas Graficos'!$B$46:$D$46</c:f>
              <c:strCache>
                <c:ptCount val="3"/>
                <c:pt idx="0">
                  <c:v>2020</c:v>
                </c:pt>
                <c:pt idx="1">
                  <c:v>2021</c:v>
                </c:pt>
                <c:pt idx="2">
                  <c:v>2022</c:v>
                </c:pt>
              </c:strCache>
            </c:strRef>
          </c:cat>
          <c:val>
            <c:numRef>
              <c:f>'ventas Graficos'!$B$47:$D$47</c:f>
              <c:numCache>
                <c:formatCode>#,##0</c:formatCode>
                <c:ptCount val="3"/>
                <c:pt idx="0">
                  <c:v>242632</c:v>
                </c:pt>
                <c:pt idx="1">
                  <c:v>221501</c:v>
                </c:pt>
                <c:pt idx="2">
                  <c:v>179843</c:v>
                </c:pt>
              </c:numCache>
            </c:numRef>
          </c:val>
          <c:smooth val="1"/>
          <c:extLst>
            <c:ext xmlns:c15="http://schemas.microsoft.com/office/drawing/2012/chart" uri="{02D57815-91ED-43cb-92C2-25804820EDAC}">
              <c15:datalabelsRange>
                <c15:f>'ventas Graficos'!$B$53:$D$53</c15:f>
                <c15:dlblRangeCache>
                  <c:ptCount val="3"/>
                  <c:pt idx="0">
                    <c:v>1%</c:v>
                  </c:pt>
                  <c:pt idx="1">
                    <c:v>1%</c:v>
                  </c:pt>
                  <c:pt idx="2">
                    <c:v>1%</c:v>
                  </c:pt>
                </c15:dlblRangeCache>
              </c15:datalabelsRange>
            </c:ext>
            <c:ext xmlns:c16="http://schemas.microsoft.com/office/drawing/2014/chart" uri="{C3380CC4-5D6E-409C-BE32-E72D297353CC}">
              <c16:uniqueId val="{00000003-F172-264A-AFD3-ED81751FE456}"/>
            </c:ext>
          </c:extLst>
        </c:ser>
        <c:ser>
          <c:idx val="1"/>
          <c:order val="1"/>
          <c:tx>
            <c:strRef>
              <c:f>'ventas Graficos'!$A$48</c:f>
              <c:strCache>
                <c:ptCount val="1"/>
                <c:pt idx="0">
                  <c:v>Mediana Menor</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Lbls>
            <c:dLbl>
              <c:idx val="0"/>
              <c:tx>
                <c:rich>
                  <a:bodyPr/>
                  <a:lstStyle/>
                  <a:p>
                    <a:fld id="{7E3AC240-F343-48D7-9373-6A0F6FF80392}" type="CELLRANGE">
                      <a:rPr lang="en-US"/>
                      <a:pPr/>
                      <a:t>[CELLRANGE]</a:t>
                    </a:fld>
                    <a:r>
                      <a:rPr lang="en-US" baseline="0"/>
                      <a:t>; </a:t>
                    </a:r>
                    <a:fld id="{B90D348A-2C3F-4F69-B9A0-A8939AB8856C}"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172-264A-AFD3-ED81751FE456}"/>
                </c:ext>
              </c:extLst>
            </c:dLbl>
            <c:dLbl>
              <c:idx val="1"/>
              <c:layout>
                <c:manualLayout>
                  <c:x val="-0.13259769376427005"/>
                  <c:y val="-4.5151308548231128E-2"/>
                </c:manualLayout>
              </c:layout>
              <c:tx>
                <c:rich>
                  <a:bodyPr/>
                  <a:lstStyle/>
                  <a:p>
                    <a:fld id="{2F64956E-3ED1-4623-A2AD-FD5942822505}" type="CELLRANGE">
                      <a:rPr lang="en-US" baseline="0"/>
                      <a:pPr/>
                      <a:t>[CELLRANGE]</a:t>
                    </a:fld>
                    <a:r>
                      <a:rPr lang="en-US" baseline="0"/>
                      <a:t>; </a:t>
                    </a:r>
                    <a:fld id="{79AB7C2A-D6E6-4E11-A185-4BAF10DE092D}" type="VALUE">
                      <a:rPr lang="en-US" baseline="0"/>
                      <a:pPr/>
                      <a:t>[VALOR]</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172-264A-AFD3-ED81751FE456}"/>
                </c:ext>
              </c:extLst>
            </c:dLbl>
            <c:dLbl>
              <c:idx val="2"/>
              <c:tx>
                <c:rich>
                  <a:bodyPr/>
                  <a:lstStyle/>
                  <a:p>
                    <a:fld id="{759AFFDF-21AA-45F6-B43F-65684FE8E32B}" type="CELLRANGE">
                      <a:rPr lang="en-US"/>
                      <a:pPr/>
                      <a:t>[CELLRANGE]</a:t>
                    </a:fld>
                    <a:r>
                      <a:rPr lang="en-US" baseline="0"/>
                      <a:t>; </a:t>
                    </a:r>
                    <a:fld id="{5D0CDF79-1DC0-480C-96EC-0C6E4F19822E}"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172-264A-AFD3-ED81751FE45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'ventas Graficos'!$B$46:$D$46</c:f>
              <c:strCache>
                <c:ptCount val="3"/>
                <c:pt idx="0">
                  <c:v>2020</c:v>
                </c:pt>
                <c:pt idx="1">
                  <c:v>2021</c:v>
                </c:pt>
                <c:pt idx="2">
                  <c:v>2022</c:v>
                </c:pt>
              </c:strCache>
            </c:strRef>
          </c:cat>
          <c:val>
            <c:numRef>
              <c:f>'ventas Graficos'!$B$48:$D$48</c:f>
              <c:numCache>
                <c:formatCode>#,##0</c:formatCode>
                <c:ptCount val="3"/>
                <c:pt idx="0">
                  <c:v>1208796</c:v>
                </c:pt>
                <c:pt idx="1">
                  <c:v>1200199</c:v>
                </c:pt>
                <c:pt idx="2">
                  <c:v>1030462</c:v>
                </c:pt>
              </c:numCache>
            </c:numRef>
          </c:val>
          <c:smooth val="1"/>
          <c:extLst>
            <c:ext xmlns:c15="http://schemas.microsoft.com/office/drawing/2012/chart" uri="{02D57815-91ED-43cb-92C2-25804820EDAC}">
              <c15:datalabelsRange>
                <c15:f>'ventas Graficos'!$B$54:$D$54</c15:f>
                <c15:dlblRangeCache>
                  <c:ptCount val="3"/>
                  <c:pt idx="0">
                    <c:v>4%</c:v>
                  </c:pt>
                  <c:pt idx="1">
                    <c:v>3%</c:v>
                  </c:pt>
                  <c:pt idx="2">
                    <c:v>3%</c:v>
                  </c:pt>
                </c15:dlblRangeCache>
              </c15:datalabelsRange>
            </c:ext>
            <c:ext xmlns:c16="http://schemas.microsoft.com/office/drawing/2014/chart" uri="{C3380CC4-5D6E-409C-BE32-E72D297353CC}">
              <c16:uniqueId val="{00000007-F172-264A-AFD3-ED81751FE456}"/>
            </c:ext>
          </c:extLst>
        </c:ser>
        <c:ser>
          <c:idx val="2"/>
          <c:order val="2"/>
          <c:tx>
            <c:strRef>
              <c:f>'ventas Graficos'!$A$49</c:f>
              <c:strCache>
                <c:ptCount val="1"/>
                <c:pt idx="0">
                  <c:v>Mediana Mayor</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dLbls>
            <c:dLbl>
              <c:idx val="0"/>
              <c:tx>
                <c:rich>
                  <a:bodyPr/>
                  <a:lstStyle/>
                  <a:p>
                    <a:fld id="{1E68BA72-9501-4A3C-8A25-CAA2C10BB617}" type="CELLRANGE">
                      <a:rPr lang="en-US"/>
                      <a:pPr/>
                      <a:t>[CELLRANGE]</a:t>
                    </a:fld>
                    <a:r>
                      <a:rPr lang="en-US" baseline="0"/>
                      <a:t>; </a:t>
                    </a:r>
                    <a:fld id="{A59B2FD3-3FDB-460A-8172-8D3985EDEE1C}"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172-264A-AFD3-ED81751FE456}"/>
                </c:ext>
              </c:extLst>
            </c:dLbl>
            <c:dLbl>
              <c:idx val="1"/>
              <c:tx>
                <c:rich>
                  <a:bodyPr/>
                  <a:lstStyle/>
                  <a:p>
                    <a:fld id="{9EEA105D-B22F-4D2A-BFE9-A18604B7FB85}" type="CELLRANGE">
                      <a:rPr lang="en-US"/>
                      <a:pPr/>
                      <a:t>[CELLRANGE]</a:t>
                    </a:fld>
                    <a:r>
                      <a:rPr lang="en-US" baseline="0"/>
                      <a:t>; </a:t>
                    </a:r>
                    <a:fld id="{4D1FB9F4-97DD-4C1E-86BB-7A0DDD64DD46}"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172-264A-AFD3-ED81751FE456}"/>
                </c:ext>
              </c:extLst>
            </c:dLbl>
            <c:dLbl>
              <c:idx val="2"/>
              <c:tx>
                <c:rich>
                  <a:bodyPr/>
                  <a:lstStyle/>
                  <a:p>
                    <a:fld id="{CF0BA5F5-29E1-4A0E-9227-4050EAE8EB4A}" type="CELLRANGE">
                      <a:rPr lang="en-US"/>
                      <a:pPr/>
                      <a:t>[CELLRANGE]</a:t>
                    </a:fld>
                    <a:r>
                      <a:rPr lang="en-US" baseline="0"/>
                      <a:t>; </a:t>
                    </a:r>
                    <a:fld id="{995DDC3A-75AE-4683-B05B-5039FB6C8031}"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172-264A-AFD3-ED81751FE45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'ventas Graficos'!$B$46:$D$46</c:f>
              <c:strCache>
                <c:ptCount val="3"/>
                <c:pt idx="0">
                  <c:v>2020</c:v>
                </c:pt>
                <c:pt idx="1">
                  <c:v>2021</c:v>
                </c:pt>
                <c:pt idx="2">
                  <c:v>2022</c:v>
                </c:pt>
              </c:strCache>
            </c:strRef>
          </c:cat>
          <c:val>
            <c:numRef>
              <c:f>'ventas Graficos'!$B$49:$D$49</c:f>
              <c:numCache>
                <c:formatCode>#,##0</c:formatCode>
                <c:ptCount val="3"/>
                <c:pt idx="0">
                  <c:v>5284319</c:v>
                </c:pt>
                <c:pt idx="1">
                  <c:v>5292160</c:v>
                </c:pt>
                <c:pt idx="2">
                  <c:v>5191514</c:v>
                </c:pt>
              </c:numCache>
            </c:numRef>
          </c:val>
          <c:smooth val="1"/>
          <c:extLst>
            <c:ext xmlns:c15="http://schemas.microsoft.com/office/drawing/2012/chart" uri="{02D57815-91ED-43cb-92C2-25804820EDAC}">
              <c15:datalabelsRange>
                <c15:f>'ventas Graficos'!$B$55:$D$55</c15:f>
                <c15:dlblRangeCache>
                  <c:ptCount val="3"/>
                  <c:pt idx="0">
                    <c:v>16%</c:v>
                  </c:pt>
                  <c:pt idx="1">
                    <c:v>15%</c:v>
                  </c:pt>
                  <c:pt idx="2">
                    <c:v>15%</c:v>
                  </c:pt>
                </c15:dlblRangeCache>
              </c15:datalabelsRange>
            </c:ext>
            <c:ext xmlns:c16="http://schemas.microsoft.com/office/drawing/2014/chart" uri="{C3380CC4-5D6E-409C-BE32-E72D297353CC}">
              <c16:uniqueId val="{0000000B-F172-264A-AFD3-ED81751FE456}"/>
            </c:ext>
          </c:extLst>
        </c:ser>
        <c:ser>
          <c:idx val="3"/>
          <c:order val="3"/>
          <c:tx>
            <c:strRef>
              <c:f>'ventas Graficos'!$A$50</c:f>
              <c:strCache>
                <c:ptCount val="1"/>
                <c:pt idx="0">
                  <c:v>Grande</c:v>
                </c:pt>
              </c:strCache>
            </c:strRef>
          </c:tx>
          <c:spPr>
            <a:ln w="28575" cap="rnd">
              <a:solidFill>
                <a:schemeClr val="accent4"/>
              </a:solidFill>
              <a:round/>
            </a:ln>
            <a:effectLst/>
          </c:spPr>
          <c:marker>
            <c:symbol val="square"/>
            <c:size val="5"/>
            <c:spPr>
              <a:solidFill>
                <a:schemeClr val="accent4"/>
              </a:solidFill>
              <a:ln w="9525">
                <a:solidFill>
                  <a:schemeClr val="accent4"/>
                </a:solidFill>
              </a:ln>
              <a:effectLst/>
            </c:spPr>
          </c:marker>
          <c:dLbls>
            <c:dLbl>
              <c:idx val="0"/>
              <c:tx>
                <c:rich>
                  <a:bodyPr/>
                  <a:lstStyle/>
                  <a:p>
                    <a:fld id="{3590298E-2445-487A-903C-1BF9BFC8824C}" type="CELLRANGE">
                      <a:rPr lang="en-US"/>
                      <a:pPr/>
                      <a:t>[CELLRANGE]</a:t>
                    </a:fld>
                    <a:r>
                      <a:rPr lang="en-US" baseline="0"/>
                      <a:t>; </a:t>
                    </a:r>
                    <a:fld id="{80538003-B520-44A2-82A9-48A2DA1C4449}"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172-264A-AFD3-ED81751FE456}"/>
                </c:ext>
              </c:extLst>
            </c:dLbl>
            <c:dLbl>
              <c:idx val="1"/>
              <c:tx>
                <c:rich>
                  <a:bodyPr/>
                  <a:lstStyle/>
                  <a:p>
                    <a:fld id="{84BDE708-A51E-42E1-818A-27CD46BA4ED5}" type="CELLRANGE">
                      <a:rPr lang="en-US"/>
                      <a:pPr/>
                      <a:t>[CELLRANGE]</a:t>
                    </a:fld>
                    <a:r>
                      <a:rPr lang="en-US" baseline="0"/>
                      <a:t>; </a:t>
                    </a:r>
                    <a:fld id="{99305AEE-5C3A-44A4-9399-A4F84018A403}"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172-264A-AFD3-ED81751FE456}"/>
                </c:ext>
              </c:extLst>
            </c:dLbl>
            <c:dLbl>
              <c:idx val="2"/>
              <c:tx>
                <c:rich>
                  <a:bodyPr/>
                  <a:lstStyle/>
                  <a:p>
                    <a:fld id="{7B5ADA2F-D2A0-4AA9-9582-7789ADFF849F}" type="CELLRANGE">
                      <a:rPr lang="en-US"/>
                      <a:pPr/>
                      <a:t>[CELLRANGE]</a:t>
                    </a:fld>
                    <a:r>
                      <a:rPr lang="en-US" baseline="0"/>
                      <a:t>; </a:t>
                    </a:r>
                    <a:fld id="{8A14EF09-7C7A-45C1-8241-3ECF35FD89B8}" type="VALUE">
                      <a:rPr lang="en-US" baseline="0"/>
                      <a:pPr/>
                      <a:t>[VALOR]</a:t>
                    </a:fld>
                    <a:endParaRPr lang="en-US" baseline="0"/>
                  </a:p>
                </c:rich>
              </c:tx>
              <c:dLblPos val="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172-264A-AFD3-ED81751FE45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'ventas Graficos'!$B$46:$D$46</c:f>
              <c:strCache>
                <c:ptCount val="3"/>
                <c:pt idx="0">
                  <c:v>2020</c:v>
                </c:pt>
                <c:pt idx="1">
                  <c:v>2021</c:v>
                </c:pt>
                <c:pt idx="2">
                  <c:v>2022</c:v>
                </c:pt>
              </c:strCache>
            </c:strRef>
          </c:cat>
          <c:val>
            <c:numRef>
              <c:f>'ventas Graficos'!$B$50:$D$50</c:f>
              <c:numCache>
                <c:formatCode>#,##0</c:formatCode>
                <c:ptCount val="3"/>
                <c:pt idx="0">
                  <c:v>26079283</c:v>
                </c:pt>
                <c:pt idx="1">
                  <c:v>29637924</c:v>
                </c:pt>
                <c:pt idx="2">
                  <c:v>28088398</c:v>
                </c:pt>
              </c:numCache>
            </c:numRef>
          </c:val>
          <c:smooth val="1"/>
          <c:extLst>
            <c:ext xmlns:c15="http://schemas.microsoft.com/office/drawing/2012/chart" uri="{02D57815-91ED-43cb-92C2-25804820EDAC}">
              <c15:datalabelsRange>
                <c15:f>'ventas Graficos'!$B$56:$D$56</c15:f>
                <c15:dlblRangeCache>
                  <c:ptCount val="3"/>
                  <c:pt idx="0">
                    <c:v>79%</c:v>
                  </c:pt>
                  <c:pt idx="1">
                    <c:v>82%</c:v>
                  </c:pt>
                  <c:pt idx="2">
                    <c:v>81%</c:v>
                  </c:pt>
                </c15:dlblRangeCache>
              </c15:datalabelsRange>
            </c:ext>
            <c:ext xmlns:c16="http://schemas.microsoft.com/office/drawing/2014/chart" uri="{C3380CC4-5D6E-409C-BE32-E72D297353CC}">
              <c16:uniqueId val="{0000000F-F172-264A-AFD3-ED81751FE456}"/>
            </c:ext>
          </c:extLst>
        </c:ser>
        <c:ser>
          <c:idx val="4"/>
          <c:order val="4"/>
          <c:tx>
            <c:strRef>
              <c:f>'ventas Graficos'!$A$51</c:f>
              <c:strCache>
                <c:ptCount val="1"/>
                <c:pt idx="0">
                  <c:v>Nacional</c:v>
                </c:pt>
              </c:strCache>
            </c:strRef>
          </c:tx>
          <c:spPr>
            <a:ln w="28575" cap="rnd">
              <a:solidFill>
                <a:schemeClr val="accent5"/>
              </a:solidFill>
              <a:round/>
            </a:ln>
            <a:effectLst/>
          </c:spPr>
          <c:marker>
            <c:symbol val="square"/>
            <c:size val="5"/>
            <c:spPr>
              <a:solidFill>
                <a:schemeClr val="accent5"/>
              </a:solidFill>
              <a:ln w="9525">
                <a:solidFill>
                  <a:schemeClr val="accent5"/>
                </a:solidFill>
              </a:ln>
              <a:effectLst/>
            </c:spPr>
          </c:marker>
          <c:dLbls>
            <c:dLbl>
              <c:idx val="1"/>
              <c:layout>
                <c:manualLayout>
                  <c:x val="-5.0963786215719974E-2"/>
                  <c:y val="3.1221456490789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172-264A-AFD3-ED81751FE45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'ventas Graficos'!$B$46:$D$46</c:f>
              <c:strCache>
                <c:ptCount val="3"/>
                <c:pt idx="0">
                  <c:v>2020</c:v>
                </c:pt>
                <c:pt idx="1">
                  <c:v>2021</c:v>
                </c:pt>
                <c:pt idx="2">
                  <c:v>2022</c:v>
                </c:pt>
              </c:strCache>
            </c:strRef>
          </c:cat>
          <c:val>
            <c:numRef>
              <c:f>'ventas Graficos'!$B$51:$D$51</c:f>
              <c:numCache>
                <c:formatCode>#,##0</c:formatCode>
                <c:ptCount val="3"/>
                <c:pt idx="0">
                  <c:v>32815030</c:v>
                </c:pt>
                <c:pt idx="1">
                  <c:v>36351784</c:v>
                </c:pt>
                <c:pt idx="2">
                  <c:v>34490217</c:v>
                </c:pt>
              </c:numCache>
            </c:numRef>
          </c:val>
          <c:smooth val="1"/>
          <c:extLst>
            <c:ext xmlns:c16="http://schemas.microsoft.com/office/drawing/2014/chart" uri="{C3380CC4-5D6E-409C-BE32-E72D297353CC}">
              <c16:uniqueId val="{00000011-F172-264A-AFD3-ED81751FE456}"/>
            </c:ext>
          </c:extLst>
        </c:ser>
        <c:dLbls>
          <c:dLblPos val="t"/>
          <c:showLegendKey val="0"/>
          <c:showVal val="1"/>
          <c:showCatName val="0"/>
          <c:showSerName val="0"/>
          <c:showPercent val="0"/>
          <c:showBubbleSize val="0"/>
        </c:dLbls>
        <c:marker val="1"/>
        <c:smooth val="0"/>
        <c:axId val="1878766400"/>
        <c:axId val="1679023872"/>
      </c:lineChart>
      <c:catAx>
        <c:axId val="187876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L"/>
          </a:p>
        </c:txPr>
        <c:crossAx val="1679023872"/>
        <c:crosses val="autoZero"/>
        <c:auto val="1"/>
        <c:lblAlgn val="ctr"/>
        <c:lblOffset val="100"/>
        <c:noMultiLvlLbl val="0"/>
      </c:catAx>
      <c:valAx>
        <c:axId val="1679023872"/>
        <c:scaling>
          <c:orientation val="minMax"/>
          <c:max val="3650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87876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0.31116</cdr:x>
      <cdr:y>0.29156</cdr:y>
    </cdr:from>
    <cdr:to>
      <cdr:x>0.69121</cdr:x>
      <cdr:y>0.79061</cdr:y>
    </cdr:to>
    <cdr:sp macro="" textlink="">
      <cdr:nvSpPr>
        <cdr:cNvPr id="2" name="Elipse 1">
          <a:extLst xmlns:a="http://schemas.openxmlformats.org/drawingml/2006/main">
            <a:ext uri="{FF2B5EF4-FFF2-40B4-BE49-F238E27FC236}">
              <a16:creationId xmlns:a16="http://schemas.microsoft.com/office/drawing/2014/main" id="{1837C416-9746-42C4-892C-698F688EA5A9}"/>
            </a:ext>
          </a:extLst>
        </cdr:cNvPr>
        <cdr:cNvSpPr/>
      </cdr:nvSpPr>
      <cdr:spPr>
        <a:xfrm xmlns:a="http://schemas.openxmlformats.org/drawingml/2006/main">
          <a:off x="1601995" y="1133346"/>
          <a:ext cx="1956723" cy="1939895"/>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s-CL" sz="2400" b="1" dirty="0"/>
            <a:t>3.053</a:t>
          </a:r>
          <a:r>
            <a:rPr lang="es-CL" sz="2400" baseline="0" dirty="0"/>
            <a:t> Empresas</a:t>
          </a:r>
        </a:p>
        <a:p xmlns:a="http://schemas.openxmlformats.org/drawingml/2006/main">
          <a:endParaRPr lang="es-CL"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598D8-912C-4622-9FB9-4A08D620B37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6E8E9F63-278F-4B27-864E-E786B194B0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EB6F422-B042-4EE1-ABD7-1211E14B8AA6}"/>
              </a:ext>
            </a:extLst>
          </p:cNvPr>
          <p:cNvSpPr>
            <a:spLocks noGrp="1"/>
          </p:cNvSpPr>
          <p:nvPr>
            <p:ph type="dt" sz="half" idx="10"/>
          </p:nvPr>
        </p:nvSpPr>
        <p:spPr/>
        <p:txBody>
          <a:bodyPr/>
          <a:lstStyle/>
          <a:p>
            <a:fld id="{241B62F3-5D6C-4722-A089-2E4DC17D0D60}" type="datetimeFigureOut">
              <a:rPr lang="es-CL" smtClean="0"/>
              <a:t>17-12-2023</a:t>
            </a:fld>
            <a:endParaRPr lang="es-CL"/>
          </a:p>
        </p:txBody>
      </p:sp>
      <p:sp>
        <p:nvSpPr>
          <p:cNvPr id="5" name="Marcador de pie de página 4">
            <a:extLst>
              <a:ext uri="{FF2B5EF4-FFF2-40B4-BE49-F238E27FC236}">
                <a16:creationId xmlns:a16="http://schemas.microsoft.com/office/drawing/2014/main" id="{153643AA-C273-490A-8A12-64203ED76A2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2627E12-8264-4C59-B81A-266611A5D0FD}"/>
              </a:ext>
            </a:extLst>
          </p:cNvPr>
          <p:cNvSpPr>
            <a:spLocks noGrp="1"/>
          </p:cNvSpPr>
          <p:nvPr>
            <p:ph type="sldNum" sz="quarter" idx="12"/>
          </p:nvPr>
        </p:nvSpPr>
        <p:spPr/>
        <p:txBody>
          <a:bodyPr/>
          <a:lstStyle/>
          <a:p>
            <a:fld id="{BB8B1367-32E2-4A51-9AC5-F21D2CB71C10}" type="slidenum">
              <a:rPr lang="es-CL" smtClean="0"/>
              <a:t>‹Nº›</a:t>
            </a:fld>
            <a:endParaRPr lang="es-CL"/>
          </a:p>
        </p:txBody>
      </p:sp>
    </p:spTree>
    <p:extLst>
      <p:ext uri="{BB962C8B-B14F-4D97-AF65-F5344CB8AC3E}">
        <p14:creationId xmlns:p14="http://schemas.microsoft.com/office/powerpoint/2010/main" val="135953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C09A7F-8A44-4807-AAFC-E3FB2A33A55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E9DDD17-2F7F-439B-8506-E90111000BF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314E534-1932-4083-BD9D-B63E6EE2D0F0}"/>
              </a:ext>
            </a:extLst>
          </p:cNvPr>
          <p:cNvSpPr>
            <a:spLocks noGrp="1"/>
          </p:cNvSpPr>
          <p:nvPr>
            <p:ph type="dt" sz="half" idx="10"/>
          </p:nvPr>
        </p:nvSpPr>
        <p:spPr/>
        <p:txBody>
          <a:bodyPr/>
          <a:lstStyle/>
          <a:p>
            <a:fld id="{241B62F3-5D6C-4722-A089-2E4DC17D0D60}" type="datetimeFigureOut">
              <a:rPr lang="es-CL" smtClean="0"/>
              <a:t>17-12-2023</a:t>
            </a:fld>
            <a:endParaRPr lang="es-CL"/>
          </a:p>
        </p:txBody>
      </p:sp>
      <p:sp>
        <p:nvSpPr>
          <p:cNvPr id="5" name="Marcador de pie de página 4">
            <a:extLst>
              <a:ext uri="{FF2B5EF4-FFF2-40B4-BE49-F238E27FC236}">
                <a16:creationId xmlns:a16="http://schemas.microsoft.com/office/drawing/2014/main" id="{9E73FFC7-0AAE-4ADE-A41F-5F402BE7172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B1DFB16-6F37-41D3-BF4F-BAF222342F2C}"/>
              </a:ext>
            </a:extLst>
          </p:cNvPr>
          <p:cNvSpPr>
            <a:spLocks noGrp="1"/>
          </p:cNvSpPr>
          <p:nvPr>
            <p:ph type="sldNum" sz="quarter" idx="12"/>
          </p:nvPr>
        </p:nvSpPr>
        <p:spPr/>
        <p:txBody>
          <a:bodyPr/>
          <a:lstStyle/>
          <a:p>
            <a:fld id="{BB8B1367-32E2-4A51-9AC5-F21D2CB71C10}" type="slidenum">
              <a:rPr lang="es-CL" smtClean="0"/>
              <a:t>‹Nº›</a:t>
            </a:fld>
            <a:endParaRPr lang="es-CL"/>
          </a:p>
        </p:txBody>
      </p:sp>
    </p:spTree>
    <p:extLst>
      <p:ext uri="{BB962C8B-B14F-4D97-AF65-F5344CB8AC3E}">
        <p14:creationId xmlns:p14="http://schemas.microsoft.com/office/powerpoint/2010/main" val="23764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DE966A3-7985-401F-9527-B4239396338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D049A6D-C97B-4E89-AA80-BAF877ED506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71D0D28-1530-4D44-AF01-CE5E21660D05}"/>
              </a:ext>
            </a:extLst>
          </p:cNvPr>
          <p:cNvSpPr>
            <a:spLocks noGrp="1"/>
          </p:cNvSpPr>
          <p:nvPr>
            <p:ph type="dt" sz="half" idx="10"/>
          </p:nvPr>
        </p:nvSpPr>
        <p:spPr/>
        <p:txBody>
          <a:bodyPr/>
          <a:lstStyle/>
          <a:p>
            <a:fld id="{241B62F3-5D6C-4722-A089-2E4DC17D0D60}" type="datetimeFigureOut">
              <a:rPr lang="es-CL" smtClean="0"/>
              <a:t>17-12-2023</a:t>
            </a:fld>
            <a:endParaRPr lang="es-CL"/>
          </a:p>
        </p:txBody>
      </p:sp>
      <p:sp>
        <p:nvSpPr>
          <p:cNvPr id="5" name="Marcador de pie de página 4">
            <a:extLst>
              <a:ext uri="{FF2B5EF4-FFF2-40B4-BE49-F238E27FC236}">
                <a16:creationId xmlns:a16="http://schemas.microsoft.com/office/drawing/2014/main" id="{84AA80C9-72B3-4E6F-9CA3-3513291097E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25D8785-C30B-4AE7-8C18-4E48EFD92559}"/>
              </a:ext>
            </a:extLst>
          </p:cNvPr>
          <p:cNvSpPr>
            <a:spLocks noGrp="1"/>
          </p:cNvSpPr>
          <p:nvPr>
            <p:ph type="sldNum" sz="quarter" idx="12"/>
          </p:nvPr>
        </p:nvSpPr>
        <p:spPr/>
        <p:txBody>
          <a:bodyPr/>
          <a:lstStyle/>
          <a:p>
            <a:fld id="{BB8B1367-32E2-4A51-9AC5-F21D2CB71C10}" type="slidenum">
              <a:rPr lang="es-CL" smtClean="0"/>
              <a:t>‹Nº›</a:t>
            </a:fld>
            <a:endParaRPr lang="es-CL"/>
          </a:p>
        </p:txBody>
      </p:sp>
    </p:spTree>
    <p:extLst>
      <p:ext uri="{BB962C8B-B14F-4D97-AF65-F5344CB8AC3E}">
        <p14:creationId xmlns:p14="http://schemas.microsoft.com/office/powerpoint/2010/main" val="28122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6810F8-B4F1-4163-81C4-A7CE272F70E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80B109E-C99E-4D55-A129-59ECDB4D0A8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5981E61-F654-4802-B217-A1429D15C7E7}"/>
              </a:ext>
            </a:extLst>
          </p:cNvPr>
          <p:cNvSpPr>
            <a:spLocks noGrp="1"/>
          </p:cNvSpPr>
          <p:nvPr>
            <p:ph type="dt" sz="half" idx="10"/>
          </p:nvPr>
        </p:nvSpPr>
        <p:spPr/>
        <p:txBody>
          <a:bodyPr/>
          <a:lstStyle/>
          <a:p>
            <a:fld id="{241B62F3-5D6C-4722-A089-2E4DC17D0D60}" type="datetimeFigureOut">
              <a:rPr lang="es-CL" smtClean="0"/>
              <a:t>17-12-2023</a:t>
            </a:fld>
            <a:endParaRPr lang="es-CL"/>
          </a:p>
        </p:txBody>
      </p:sp>
      <p:sp>
        <p:nvSpPr>
          <p:cNvPr id="5" name="Marcador de pie de página 4">
            <a:extLst>
              <a:ext uri="{FF2B5EF4-FFF2-40B4-BE49-F238E27FC236}">
                <a16:creationId xmlns:a16="http://schemas.microsoft.com/office/drawing/2014/main" id="{2EB53885-FD72-457D-B617-1808384BF12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B58BE7D-E3AD-4CE5-AAA8-DDE352099770}"/>
              </a:ext>
            </a:extLst>
          </p:cNvPr>
          <p:cNvSpPr>
            <a:spLocks noGrp="1"/>
          </p:cNvSpPr>
          <p:nvPr>
            <p:ph type="sldNum" sz="quarter" idx="12"/>
          </p:nvPr>
        </p:nvSpPr>
        <p:spPr/>
        <p:txBody>
          <a:bodyPr/>
          <a:lstStyle/>
          <a:p>
            <a:fld id="{BB8B1367-32E2-4A51-9AC5-F21D2CB71C10}" type="slidenum">
              <a:rPr lang="es-CL" smtClean="0"/>
              <a:t>‹Nº›</a:t>
            </a:fld>
            <a:endParaRPr lang="es-CL"/>
          </a:p>
        </p:txBody>
      </p:sp>
    </p:spTree>
    <p:extLst>
      <p:ext uri="{BB962C8B-B14F-4D97-AF65-F5344CB8AC3E}">
        <p14:creationId xmlns:p14="http://schemas.microsoft.com/office/powerpoint/2010/main" val="88084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EE322-F414-426A-A029-78A36C3E5B9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4AB5E71-29CB-416A-A7D9-F3AFC8FE44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47A8544-27AA-49A6-B254-8239BA60046D}"/>
              </a:ext>
            </a:extLst>
          </p:cNvPr>
          <p:cNvSpPr>
            <a:spLocks noGrp="1"/>
          </p:cNvSpPr>
          <p:nvPr>
            <p:ph type="dt" sz="half" idx="10"/>
          </p:nvPr>
        </p:nvSpPr>
        <p:spPr/>
        <p:txBody>
          <a:bodyPr/>
          <a:lstStyle/>
          <a:p>
            <a:fld id="{241B62F3-5D6C-4722-A089-2E4DC17D0D60}" type="datetimeFigureOut">
              <a:rPr lang="es-CL" smtClean="0"/>
              <a:t>17-12-2023</a:t>
            </a:fld>
            <a:endParaRPr lang="es-CL"/>
          </a:p>
        </p:txBody>
      </p:sp>
      <p:sp>
        <p:nvSpPr>
          <p:cNvPr id="5" name="Marcador de pie de página 4">
            <a:extLst>
              <a:ext uri="{FF2B5EF4-FFF2-40B4-BE49-F238E27FC236}">
                <a16:creationId xmlns:a16="http://schemas.microsoft.com/office/drawing/2014/main" id="{D8714B06-3542-41B7-A75B-C6F7BA65F0E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D577B2F-0A5A-4DC0-994F-167BB62E2C97}"/>
              </a:ext>
            </a:extLst>
          </p:cNvPr>
          <p:cNvSpPr>
            <a:spLocks noGrp="1"/>
          </p:cNvSpPr>
          <p:nvPr>
            <p:ph type="sldNum" sz="quarter" idx="12"/>
          </p:nvPr>
        </p:nvSpPr>
        <p:spPr/>
        <p:txBody>
          <a:bodyPr/>
          <a:lstStyle/>
          <a:p>
            <a:fld id="{BB8B1367-32E2-4A51-9AC5-F21D2CB71C10}" type="slidenum">
              <a:rPr lang="es-CL" smtClean="0"/>
              <a:t>‹Nº›</a:t>
            </a:fld>
            <a:endParaRPr lang="es-CL"/>
          </a:p>
        </p:txBody>
      </p:sp>
    </p:spTree>
    <p:extLst>
      <p:ext uri="{BB962C8B-B14F-4D97-AF65-F5344CB8AC3E}">
        <p14:creationId xmlns:p14="http://schemas.microsoft.com/office/powerpoint/2010/main" val="148142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482D-721A-4C8D-9318-0C7621F091C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A739208-C000-499E-A548-B3B4C9759E8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571B261C-E282-4975-AC76-333D949B21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7AE548D1-E189-425C-A1A4-7A08814703E1}"/>
              </a:ext>
            </a:extLst>
          </p:cNvPr>
          <p:cNvSpPr>
            <a:spLocks noGrp="1"/>
          </p:cNvSpPr>
          <p:nvPr>
            <p:ph type="dt" sz="half" idx="10"/>
          </p:nvPr>
        </p:nvSpPr>
        <p:spPr/>
        <p:txBody>
          <a:bodyPr/>
          <a:lstStyle/>
          <a:p>
            <a:fld id="{241B62F3-5D6C-4722-A089-2E4DC17D0D60}" type="datetimeFigureOut">
              <a:rPr lang="es-CL" smtClean="0"/>
              <a:t>17-12-2023</a:t>
            </a:fld>
            <a:endParaRPr lang="es-CL"/>
          </a:p>
        </p:txBody>
      </p:sp>
      <p:sp>
        <p:nvSpPr>
          <p:cNvPr id="6" name="Marcador de pie de página 5">
            <a:extLst>
              <a:ext uri="{FF2B5EF4-FFF2-40B4-BE49-F238E27FC236}">
                <a16:creationId xmlns:a16="http://schemas.microsoft.com/office/drawing/2014/main" id="{57D52489-3507-4C9F-9DCB-9A8C7D79813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9F58D9B-2833-4659-B7E7-106D8D2EE197}"/>
              </a:ext>
            </a:extLst>
          </p:cNvPr>
          <p:cNvSpPr>
            <a:spLocks noGrp="1"/>
          </p:cNvSpPr>
          <p:nvPr>
            <p:ph type="sldNum" sz="quarter" idx="12"/>
          </p:nvPr>
        </p:nvSpPr>
        <p:spPr/>
        <p:txBody>
          <a:bodyPr/>
          <a:lstStyle/>
          <a:p>
            <a:fld id="{BB8B1367-32E2-4A51-9AC5-F21D2CB71C10}" type="slidenum">
              <a:rPr lang="es-CL" smtClean="0"/>
              <a:t>‹Nº›</a:t>
            </a:fld>
            <a:endParaRPr lang="es-CL"/>
          </a:p>
        </p:txBody>
      </p:sp>
    </p:spTree>
    <p:extLst>
      <p:ext uri="{BB962C8B-B14F-4D97-AF65-F5344CB8AC3E}">
        <p14:creationId xmlns:p14="http://schemas.microsoft.com/office/powerpoint/2010/main" val="181335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0E1C2-3685-4A75-89D4-6CCA3CD18BC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3727202-D1E7-4ED8-A532-23AAB6FCFA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91ADD44-4C13-4FA0-8E5C-8B91744DA6D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66761B62-6191-4E6C-9B22-9B223C8FCC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A49868C-94DC-4962-85B2-588B4A5D3CE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B2841A4D-0847-40F2-8088-D10FD0A45579}"/>
              </a:ext>
            </a:extLst>
          </p:cNvPr>
          <p:cNvSpPr>
            <a:spLocks noGrp="1"/>
          </p:cNvSpPr>
          <p:nvPr>
            <p:ph type="dt" sz="half" idx="10"/>
          </p:nvPr>
        </p:nvSpPr>
        <p:spPr/>
        <p:txBody>
          <a:bodyPr/>
          <a:lstStyle/>
          <a:p>
            <a:fld id="{241B62F3-5D6C-4722-A089-2E4DC17D0D60}" type="datetimeFigureOut">
              <a:rPr lang="es-CL" smtClean="0"/>
              <a:t>17-12-2023</a:t>
            </a:fld>
            <a:endParaRPr lang="es-CL"/>
          </a:p>
        </p:txBody>
      </p:sp>
      <p:sp>
        <p:nvSpPr>
          <p:cNvPr id="8" name="Marcador de pie de página 7">
            <a:extLst>
              <a:ext uri="{FF2B5EF4-FFF2-40B4-BE49-F238E27FC236}">
                <a16:creationId xmlns:a16="http://schemas.microsoft.com/office/drawing/2014/main" id="{5C9359F9-217F-4238-9112-88A99A0CC133}"/>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5EE26CFB-A6D0-46C0-A126-E60D5AE9A9D1}"/>
              </a:ext>
            </a:extLst>
          </p:cNvPr>
          <p:cNvSpPr>
            <a:spLocks noGrp="1"/>
          </p:cNvSpPr>
          <p:nvPr>
            <p:ph type="sldNum" sz="quarter" idx="12"/>
          </p:nvPr>
        </p:nvSpPr>
        <p:spPr/>
        <p:txBody>
          <a:bodyPr/>
          <a:lstStyle/>
          <a:p>
            <a:fld id="{BB8B1367-32E2-4A51-9AC5-F21D2CB71C10}" type="slidenum">
              <a:rPr lang="es-CL" smtClean="0"/>
              <a:t>‹Nº›</a:t>
            </a:fld>
            <a:endParaRPr lang="es-CL"/>
          </a:p>
        </p:txBody>
      </p:sp>
    </p:spTree>
    <p:extLst>
      <p:ext uri="{BB962C8B-B14F-4D97-AF65-F5344CB8AC3E}">
        <p14:creationId xmlns:p14="http://schemas.microsoft.com/office/powerpoint/2010/main" val="348533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668C6-B021-4F11-9598-B1931CC3F29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4A58F7BC-A7C6-4CAB-9518-F9F19099F797}"/>
              </a:ext>
            </a:extLst>
          </p:cNvPr>
          <p:cNvSpPr>
            <a:spLocks noGrp="1"/>
          </p:cNvSpPr>
          <p:nvPr>
            <p:ph type="dt" sz="half" idx="10"/>
          </p:nvPr>
        </p:nvSpPr>
        <p:spPr/>
        <p:txBody>
          <a:bodyPr/>
          <a:lstStyle/>
          <a:p>
            <a:fld id="{241B62F3-5D6C-4722-A089-2E4DC17D0D60}" type="datetimeFigureOut">
              <a:rPr lang="es-CL" smtClean="0"/>
              <a:t>17-12-2023</a:t>
            </a:fld>
            <a:endParaRPr lang="es-CL"/>
          </a:p>
        </p:txBody>
      </p:sp>
      <p:sp>
        <p:nvSpPr>
          <p:cNvPr id="4" name="Marcador de pie de página 3">
            <a:extLst>
              <a:ext uri="{FF2B5EF4-FFF2-40B4-BE49-F238E27FC236}">
                <a16:creationId xmlns:a16="http://schemas.microsoft.com/office/drawing/2014/main" id="{44D77F29-F8BE-462A-9475-FCDF6680FA0C}"/>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5D899E8-8FE3-4DB0-B945-099941795A68}"/>
              </a:ext>
            </a:extLst>
          </p:cNvPr>
          <p:cNvSpPr>
            <a:spLocks noGrp="1"/>
          </p:cNvSpPr>
          <p:nvPr>
            <p:ph type="sldNum" sz="quarter" idx="12"/>
          </p:nvPr>
        </p:nvSpPr>
        <p:spPr/>
        <p:txBody>
          <a:bodyPr/>
          <a:lstStyle/>
          <a:p>
            <a:fld id="{BB8B1367-32E2-4A51-9AC5-F21D2CB71C10}" type="slidenum">
              <a:rPr lang="es-CL" smtClean="0"/>
              <a:t>‹Nº›</a:t>
            </a:fld>
            <a:endParaRPr lang="es-CL"/>
          </a:p>
        </p:txBody>
      </p:sp>
    </p:spTree>
    <p:extLst>
      <p:ext uri="{BB962C8B-B14F-4D97-AF65-F5344CB8AC3E}">
        <p14:creationId xmlns:p14="http://schemas.microsoft.com/office/powerpoint/2010/main" val="174438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AACEE66-72B1-4B22-81E3-E85A241EC94D}"/>
              </a:ext>
            </a:extLst>
          </p:cNvPr>
          <p:cNvSpPr>
            <a:spLocks noGrp="1"/>
          </p:cNvSpPr>
          <p:nvPr>
            <p:ph type="dt" sz="half" idx="10"/>
          </p:nvPr>
        </p:nvSpPr>
        <p:spPr/>
        <p:txBody>
          <a:bodyPr/>
          <a:lstStyle/>
          <a:p>
            <a:fld id="{241B62F3-5D6C-4722-A089-2E4DC17D0D60}" type="datetimeFigureOut">
              <a:rPr lang="es-CL" smtClean="0"/>
              <a:t>17-12-2023</a:t>
            </a:fld>
            <a:endParaRPr lang="es-CL"/>
          </a:p>
        </p:txBody>
      </p:sp>
      <p:sp>
        <p:nvSpPr>
          <p:cNvPr id="3" name="Marcador de pie de página 2">
            <a:extLst>
              <a:ext uri="{FF2B5EF4-FFF2-40B4-BE49-F238E27FC236}">
                <a16:creationId xmlns:a16="http://schemas.microsoft.com/office/drawing/2014/main" id="{11164260-9F4B-429C-9088-F4033FF5F3EE}"/>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03F727E2-22F6-4F8E-B458-A4ABE106D601}"/>
              </a:ext>
            </a:extLst>
          </p:cNvPr>
          <p:cNvSpPr>
            <a:spLocks noGrp="1"/>
          </p:cNvSpPr>
          <p:nvPr>
            <p:ph type="sldNum" sz="quarter" idx="12"/>
          </p:nvPr>
        </p:nvSpPr>
        <p:spPr/>
        <p:txBody>
          <a:bodyPr/>
          <a:lstStyle/>
          <a:p>
            <a:fld id="{BB8B1367-32E2-4A51-9AC5-F21D2CB71C10}" type="slidenum">
              <a:rPr lang="es-CL" smtClean="0"/>
              <a:t>‹Nº›</a:t>
            </a:fld>
            <a:endParaRPr lang="es-CL"/>
          </a:p>
        </p:txBody>
      </p:sp>
    </p:spTree>
    <p:extLst>
      <p:ext uri="{BB962C8B-B14F-4D97-AF65-F5344CB8AC3E}">
        <p14:creationId xmlns:p14="http://schemas.microsoft.com/office/powerpoint/2010/main" val="236701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FDB9AD-226D-48C4-ABE5-DA1FAD905E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A75F660-FAF8-4306-B902-C63D35685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F9D9A049-2C36-457C-A763-5A86FBC64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123FB3-1B9B-4245-A6B8-3ED8C765906D}"/>
              </a:ext>
            </a:extLst>
          </p:cNvPr>
          <p:cNvSpPr>
            <a:spLocks noGrp="1"/>
          </p:cNvSpPr>
          <p:nvPr>
            <p:ph type="dt" sz="half" idx="10"/>
          </p:nvPr>
        </p:nvSpPr>
        <p:spPr/>
        <p:txBody>
          <a:bodyPr/>
          <a:lstStyle/>
          <a:p>
            <a:fld id="{241B62F3-5D6C-4722-A089-2E4DC17D0D60}" type="datetimeFigureOut">
              <a:rPr lang="es-CL" smtClean="0"/>
              <a:t>17-12-2023</a:t>
            </a:fld>
            <a:endParaRPr lang="es-CL"/>
          </a:p>
        </p:txBody>
      </p:sp>
      <p:sp>
        <p:nvSpPr>
          <p:cNvPr id="6" name="Marcador de pie de página 5">
            <a:extLst>
              <a:ext uri="{FF2B5EF4-FFF2-40B4-BE49-F238E27FC236}">
                <a16:creationId xmlns:a16="http://schemas.microsoft.com/office/drawing/2014/main" id="{85BA8556-F69A-4824-B322-E5302E07810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3F633C7-1CF8-41D1-A001-17CAC3457AC6}"/>
              </a:ext>
            </a:extLst>
          </p:cNvPr>
          <p:cNvSpPr>
            <a:spLocks noGrp="1"/>
          </p:cNvSpPr>
          <p:nvPr>
            <p:ph type="sldNum" sz="quarter" idx="12"/>
          </p:nvPr>
        </p:nvSpPr>
        <p:spPr/>
        <p:txBody>
          <a:bodyPr/>
          <a:lstStyle/>
          <a:p>
            <a:fld id="{BB8B1367-32E2-4A51-9AC5-F21D2CB71C10}" type="slidenum">
              <a:rPr lang="es-CL" smtClean="0"/>
              <a:t>‹Nº›</a:t>
            </a:fld>
            <a:endParaRPr lang="es-CL"/>
          </a:p>
        </p:txBody>
      </p:sp>
    </p:spTree>
    <p:extLst>
      <p:ext uri="{BB962C8B-B14F-4D97-AF65-F5344CB8AC3E}">
        <p14:creationId xmlns:p14="http://schemas.microsoft.com/office/powerpoint/2010/main" val="269973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F85A17-1FEC-42DF-9C8B-A68FDF8FD5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3F24D6F-D218-4B3F-9B0B-9F7FCA2B49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B6E7D4A5-33BF-4544-B8F5-2D5EEA441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1D8E3C4-3928-4A46-B713-C003D1429E2B}"/>
              </a:ext>
            </a:extLst>
          </p:cNvPr>
          <p:cNvSpPr>
            <a:spLocks noGrp="1"/>
          </p:cNvSpPr>
          <p:nvPr>
            <p:ph type="dt" sz="half" idx="10"/>
          </p:nvPr>
        </p:nvSpPr>
        <p:spPr/>
        <p:txBody>
          <a:bodyPr/>
          <a:lstStyle/>
          <a:p>
            <a:fld id="{241B62F3-5D6C-4722-A089-2E4DC17D0D60}" type="datetimeFigureOut">
              <a:rPr lang="es-CL" smtClean="0"/>
              <a:t>17-12-2023</a:t>
            </a:fld>
            <a:endParaRPr lang="es-CL"/>
          </a:p>
        </p:txBody>
      </p:sp>
      <p:sp>
        <p:nvSpPr>
          <p:cNvPr id="6" name="Marcador de pie de página 5">
            <a:extLst>
              <a:ext uri="{FF2B5EF4-FFF2-40B4-BE49-F238E27FC236}">
                <a16:creationId xmlns:a16="http://schemas.microsoft.com/office/drawing/2014/main" id="{D96B1C0F-5B63-4052-83BD-D8FCECF1B39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94D2A5D-0E5A-4DBC-92A2-5F3470196924}"/>
              </a:ext>
            </a:extLst>
          </p:cNvPr>
          <p:cNvSpPr>
            <a:spLocks noGrp="1"/>
          </p:cNvSpPr>
          <p:nvPr>
            <p:ph type="sldNum" sz="quarter" idx="12"/>
          </p:nvPr>
        </p:nvSpPr>
        <p:spPr/>
        <p:txBody>
          <a:bodyPr/>
          <a:lstStyle/>
          <a:p>
            <a:fld id="{BB8B1367-32E2-4A51-9AC5-F21D2CB71C10}" type="slidenum">
              <a:rPr lang="es-CL" smtClean="0"/>
              <a:t>‹Nº›</a:t>
            </a:fld>
            <a:endParaRPr lang="es-CL"/>
          </a:p>
        </p:txBody>
      </p:sp>
    </p:spTree>
    <p:extLst>
      <p:ext uri="{BB962C8B-B14F-4D97-AF65-F5344CB8AC3E}">
        <p14:creationId xmlns:p14="http://schemas.microsoft.com/office/powerpoint/2010/main" val="1828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B2BEC4"/>
            </a:gs>
            <a:gs pos="0">
              <a:srgbClr val="E5E9E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2D4DD25-2834-4638-B0FF-80D472C7F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5F44843-5C9F-473B-99E9-5C6EE5E31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193D1C5-6E8D-4A2A-B9B6-0BFC2D0E29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B62F3-5D6C-4722-A089-2E4DC17D0D60}" type="datetimeFigureOut">
              <a:rPr lang="es-CL" smtClean="0"/>
              <a:t>17-12-2023</a:t>
            </a:fld>
            <a:endParaRPr lang="es-CL"/>
          </a:p>
        </p:txBody>
      </p:sp>
      <p:sp>
        <p:nvSpPr>
          <p:cNvPr id="5" name="Marcador de pie de página 4">
            <a:extLst>
              <a:ext uri="{FF2B5EF4-FFF2-40B4-BE49-F238E27FC236}">
                <a16:creationId xmlns:a16="http://schemas.microsoft.com/office/drawing/2014/main" id="{5A7EEE70-3410-4FB7-BA1E-CF8BDC6BFF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CC99F7B8-50D7-4B85-BF20-E2207226BF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B1367-32E2-4A51-9AC5-F21D2CB71C10}" type="slidenum">
              <a:rPr lang="es-CL" smtClean="0"/>
              <a:t>‹Nº›</a:t>
            </a:fld>
            <a:endParaRPr lang="es-CL"/>
          </a:p>
        </p:txBody>
      </p:sp>
    </p:spTree>
    <p:extLst>
      <p:ext uri="{BB962C8B-B14F-4D97-AF65-F5344CB8AC3E}">
        <p14:creationId xmlns:p14="http://schemas.microsoft.com/office/powerpoint/2010/main" val="2371758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69218FF-60F4-4B1E-8FA9-58C8BA698E5C}"/>
              </a:ext>
            </a:extLst>
          </p:cNvPr>
          <p:cNvPicPr>
            <a:picLocks noChangeAspect="1"/>
          </p:cNvPicPr>
          <p:nvPr/>
        </p:nvPicPr>
        <p:blipFill rotWithShape="1">
          <a:blip r:embed="rId2"/>
          <a:srcRect t="31025" b="17932"/>
          <a:stretch/>
        </p:blipFill>
        <p:spPr>
          <a:xfrm>
            <a:off x="1627384" y="0"/>
            <a:ext cx="5407900" cy="3606382"/>
          </a:xfrm>
          <a:prstGeom prst="rect">
            <a:avLst/>
          </a:prstGeom>
          <a:ln w="57150">
            <a:solidFill>
              <a:srgbClr val="FFFFFF"/>
            </a:solidFill>
          </a:ln>
          <a:effectLst>
            <a:outerShdw blurRad="50800" dist="38100" dir="2700000" algn="tl" rotWithShape="0">
              <a:prstClr val="black">
                <a:alpha val="40000"/>
              </a:prstClr>
            </a:outerShdw>
          </a:effectLst>
        </p:spPr>
      </p:pic>
      <p:pic>
        <p:nvPicPr>
          <p:cNvPr id="5" name="Picture 2">
            <a:extLst>
              <a:ext uri="{FF2B5EF4-FFF2-40B4-BE49-F238E27FC236}">
                <a16:creationId xmlns:a16="http://schemas.microsoft.com/office/drawing/2014/main" id="{A5676FBD-1DFD-4C2F-94D1-C3E32D5B04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681"/>
          <a:stretch/>
        </p:blipFill>
        <p:spPr bwMode="auto">
          <a:xfrm flipH="1">
            <a:off x="-1" y="0"/>
            <a:ext cx="3424257" cy="3606382"/>
          </a:xfrm>
          <a:prstGeom prst="rect">
            <a:avLst/>
          </a:prstGeom>
          <a:noFill/>
          <a:ln w="57150">
            <a:solidFill>
              <a:srgbClr val="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52087574-0F3C-4C7A-952B-4E04DDF86CA6}"/>
              </a:ext>
            </a:extLst>
          </p:cNvPr>
          <p:cNvPicPr>
            <a:picLocks noChangeAspect="1" noChangeArrowheads="1"/>
          </p:cNvPicPr>
          <p:nvPr/>
        </p:nvPicPr>
        <p:blipFill>
          <a:blip r:embed="rId4" cstate="print"/>
          <a:srcRect/>
          <a:stretch>
            <a:fillRect/>
          </a:stretch>
        </p:blipFill>
        <p:spPr bwMode="auto">
          <a:xfrm>
            <a:off x="1627384" y="3690822"/>
            <a:ext cx="5407904" cy="3167178"/>
          </a:xfrm>
          <a:prstGeom prst="rect">
            <a:avLst/>
          </a:prstGeom>
          <a:ln w="57150">
            <a:solidFill>
              <a:srgbClr val="FFFFFF"/>
            </a:solidFill>
          </a:ln>
          <a:effectLst>
            <a:outerShdw blurRad="50800" dist="38100" dir="2700000" algn="tl" rotWithShape="0">
              <a:prstClr val="black">
                <a:alpha val="40000"/>
              </a:prstClr>
            </a:outerShdw>
          </a:effectLst>
        </p:spPr>
      </p:pic>
      <p:pic>
        <p:nvPicPr>
          <p:cNvPr id="6" name="Imagen 5">
            <a:extLst>
              <a:ext uri="{FF2B5EF4-FFF2-40B4-BE49-F238E27FC236}">
                <a16:creationId xmlns:a16="http://schemas.microsoft.com/office/drawing/2014/main" id="{1146F53E-5F08-4226-B222-6F6E915DE883}"/>
              </a:ext>
            </a:extLst>
          </p:cNvPr>
          <p:cNvPicPr>
            <a:picLocks noChangeAspect="1"/>
          </p:cNvPicPr>
          <p:nvPr/>
        </p:nvPicPr>
        <p:blipFill rotWithShape="1">
          <a:blip r:embed="rId5">
            <a:extLst>
              <a:ext uri="{28A0092B-C50C-407E-A947-70E740481C1C}">
                <a14:useLocalDpi xmlns:a14="http://schemas.microsoft.com/office/drawing/2010/main" val="0"/>
              </a:ext>
            </a:extLst>
          </a:blip>
          <a:srcRect t="13326" r="37527"/>
          <a:stretch/>
        </p:blipFill>
        <p:spPr>
          <a:xfrm flipH="1">
            <a:off x="-1" y="3690822"/>
            <a:ext cx="3424257" cy="3167178"/>
          </a:xfrm>
          <a:prstGeom prst="rect">
            <a:avLst/>
          </a:prstGeom>
          <a:noFill/>
          <a:ln w="57150">
            <a:solidFill>
              <a:srgbClr val="FFFFFF"/>
            </a:solidFill>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219FE625-8549-4639-B814-26066E641054}"/>
              </a:ext>
            </a:extLst>
          </p:cNvPr>
          <p:cNvSpPr txBox="1"/>
          <p:nvPr/>
        </p:nvSpPr>
        <p:spPr>
          <a:xfrm>
            <a:off x="7035284" y="1770273"/>
            <a:ext cx="4987565" cy="1384995"/>
          </a:xfrm>
          <a:prstGeom prst="rect">
            <a:avLst/>
          </a:prstGeom>
          <a:noFill/>
        </p:spPr>
        <p:txBody>
          <a:bodyPr wrap="square" rtlCol="0">
            <a:spAutoFit/>
          </a:bodyPr>
          <a:lstStyle/>
          <a:p>
            <a:pPr algn="ctr"/>
            <a:r>
              <a:rPr lang="es-ES" sz="2800" b="1" dirty="0">
                <a:latin typeface="DINPro-Bold" panose="02000503030000020004" pitchFamily="50" charset="0"/>
              </a:rPr>
              <a:t>BAROMETRO DE PROVEEDORES DE LA INDUSTRIA MINERA</a:t>
            </a:r>
            <a:endParaRPr lang="es-CL" sz="2800" b="1" dirty="0">
              <a:latin typeface="DINPro-Bold" panose="02000503030000020004" pitchFamily="50" charset="0"/>
            </a:endParaRPr>
          </a:p>
        </p:txBody>
      </p:sp>
      <p:pic>
        <p:nvPicPr>
          <p:cNvPr id="9" name="Imagen 8">
            <a:extLst>
              <a:ext uri="{FF2B5EF4-FFF2-40B4-BE49-F238E27FC236}">
                <a16:creationId xmlns:a16="http://schemas.microsoft.com/office/drawing/2014/main" id="{883098CF-4B6B-4919-83F9-1F9F11941DF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742906" y="3774391"/>
            <a:ext cx="1785576" cy="732818"/>
          </a:xfrm>
          <a:prstGeom prst="rect">
            <a:avLst/>
          </a:prstGeom>
          <a:noFill/>
          <a:effectLst>
            <a:softEdge rad="0"/>
          </a:effectLst>
        </p:spPr>
      </p:pic>
      <p:pic>
        <p:nvPicPr>
          <p:cNvPr id="10" name="Imagen 9">
            <a:extLst>
              <a:ext uri="{FF2B5EF4-FFF2-40B4-BE49-F238E27FC236}">
                <a16:creationId xmlns:a16="http://schemas.microsoft.com/office/drawing/2014/main" id="{DAE30860-E920-4781-B3E2-BDBD6571BBC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61231" y="3522884"/>
            <a:ext cx="1549880" cy="1342196"/>
          </a:xfrm>
          <a:prstGeom prst="rect">
            <a:avLst/>
          </a:prstGeom>
          <a:noFill/>
          <a:effectLst/>
        </p:spPr>
      </p:pic>
      <p:sp>
        <p:nvSpPr>
          <p:cNvPr id="11" name="CuadroTexto 10">
            <a:extLst>
              <a:ext uri="{FF2B5EF4-FFF2-40B4-BE49-F238E27FC236}">
                <a16:creationId xmlns:a16="http://schemas.microsoft.com/office/drawing/2014/main" id="{F1AC28C5-2DEA-4F66-A183-31CF9E246CD0}"/>
              </a:ext>
            </a:extLst>
          </p:cNvPr>
          <p:cNvSpPr txBox="1"/>
          <p:nvPr/>
        </p:nvSpPr>
        <p:spPr>
          <a:xfrm>
            <a:off x="8310115" y="5232696"/>
            <a:ext cx="2865581" cy="646331"/>
          </a:xfrm>
          <a:prstGeom prst="rect">
            <a:avLst/>
          </a:prstGeom>
          <a:noFill/>
        </p:spPr>
        <p:txBody>
          <a:bodyPr wrap="square" rtlCol="0">
            <a:spAutoFit/>
          </a:bodyPr>
          <a:lstStyle/>
          <a:p>
            <a:pPr algn="ctr"/>
            <a:r>
              <a:rPr lang="es-ES" b="1" dirty="0">
                <a:latin typeface="DINPro-Bold" panose="02000503030000020004" pitchFamily="50" charset="0"/>
              </a:rPr>
              <a:t>Ricardo Muñoz</a:t>
            </a:r>
          </a:p>
          <a:p>
            <a:pPr algn="ctr"/>
            <a:r>
              <a:rPr lang="es-ES" b="1" dirty="0">
                <a:latin typeface="DINPro-Bold" panose="02000503030000020004" pitchFamily="50" charset="0"/>
              </a:rPr>
              <a:t>Gerente SICEP</a:t>
            </a:r>
            <a:endParaRPr lang="es-CL" b="1" dirty="0">
              <a:latin typeface="DINPro-Bold" panose="02000503030000020004" pitchFamily="50" charset="0"/>
            </a:endParaRPr>
          </a:p>
        </p:txBody>
      </p:sp>
      <p:sp>
        <p:nvSpPr>
          <p:cNvPr id="12" name="Rectángulo 11">
            <a:extLst>
              <a:ext uri="{FF2B5EF4-FFF2-40B4-BE49-F238E27FC236}">
                <a16:creationId xmlns:a16="http://schemas.microsoft.com/office/drawing/2014/main" id="{7E1D1D90-A662-4BEC-A825-95D3702DECDC}"/>
              </a:ext>
            </a:extLst>
          </p:cNvPr>
          <p:cNvSpPr/>
          <p:nvPr/>
        </p:nvSpPr>
        <p:spPr>
          <a:xfrm>
            <a:off x="8486433" y="5555861"/>
            <a:ext cx="2376000" cy="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20961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B5612-F253-457B-A916-69DFCBE4543A}"/>
              </a:ext>
            </a:extLst>
          </p:cNvPr>
          <p:cNvSpPr txBox="1"/>
          <p:nvPr/>
        </p:nvSpPr>
        <p:spPr>
          <a:xfrm>
            <a:off x="1708508" y="300873"/>
            <a:ext cx="8478807"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Número total de empresas proveedoras 2023</a:t>
            </a:r>
          </a:p>
        </p:txBody>
      </p:sp>
      <p:sp>
        <p:nvSpPr>
          <p:cNvPr id="5" name="CuadroTexto 4">
            <a:extLst>
              <a:ext uri="{FF2B5EF4-FFF2-40B4-BE49-F238E27FC236}">
                <a16:creationId xmlns:a16="http://schemas.microsoft.com/office/drawing/2014/main" id="{A3F2F28C-0D35-1F09-ACB7-95061072ACF8}"/>
              </a:ext>
            </a:extLst>
          </p:cNvPr>
          <p:cNvSpPr txBox="1"/>
          <p:nvPr/>
        </p:nvSpPr>
        <p:spPr>
          <a:xfrm>
            <a:off x="285759" y="5162473"/>
            <a:ext cx="11620480" cy="1631216"/>
          </a:xfrm>
          <a:prstGeom prst="rect">
            <a:avLst/>
          </a:prstGeom>
          <a:noFill/>
        </p:spPr>
        <p:txBody>
          <a:bodyPr wrap="square" rtlCol="0">
            <a:spAutoFit/>
          </a:bodyPr>
          <a:lstStyle/>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El 83% de las empresas proveedoras con casa matriz en la región de Antofagasta son Pymes (pequeñas y medianas menor).</a:t>
            </a: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El 15% son medianas mayor y el 2% son empresas proveedoras grandes.</a:t>
            </a: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En la región de Antofagasta la tendencia en el periodo 2021 – 2023 en el total de empresas enroladas en Sicep, experimenta una disminución del 7,3% en el total de empresas enroladas en Sicep.</a:t>
            </a:r>
          </a:p>
        </p:txBody>
      </p:sp>
      <p:pic>
        <p:nvPicPr>
          <p:cNvPr id="2" name="Imagen 1">
            <a:extLst>
              <a:ext uri="{FF2B5EF4-FFF2-40B4-BE49-F238E27FC236}">
                <a16:creationId xmlns:a16="http://schemas.microsoft.com/office/drawing/2014/main" id="{BC2B752C-5B07-1F43-DD63-3A6A407C6B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9" y="798999"/>
            <a:ext cx="4951259" cy="4363474"/>
          </a:xfrm>
          <a:prstGeom prst="rect">
            <a:avLst/>
          </a:prstGeom>
          <a:noFill/>
          <a:ln>
            <a:noFill/>
          </a:ln>
        </p:spPr>
      </p:pic>
      <p:graphicFrame>
        <p:nvGraphicFramePr>
          <p:cNvPr id="4" name="Gráfico 3">
            <a:extLst>
              <a:ext uri="{FF2B5EF4-FFF2-40B4-BE49-F238E27FC236}">
                <a16:creationId xmlns:a16="http://schemas.microsoft.com/office/drawing/2014/main" id="{B75889D5-99A8-C877-6F1A-7827C80615C1}"/>
              </a:ext>
            </a:extLst>
          </p:cNvPr>
          <p:cNvGraphicFramePr>
            <a:graphicFrameLocks/>
          </p:cNvGraphicFramePr>
          <p:nvPr>
            <p:extLst>
              <p:ext uri="{D42A27DB-BD31-4B8C-83A1-F6EECF244321}">
                <p14:modId xmlns:p14="http://schemas.microsoft.com/office/powerpoint/2010/main" val="2053055473"/>
              </p:ext>
            </p:extLst>
          </p:nvPr>
        </p:nvGraphicFramePr>
        <p:xfrm>
          <a:off x="6096000" y="931054"/>
          <a:ext cx="5467927" cy="4231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202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B5612-F253-457B-A916-69DFCBE4543A}"/>
              </a:ext>
            </a:extLst>
          </p:cNvPr>
          <p:cNvSpPr txBox="1"/>
          <p:nvPr/>
        </p:nvSpPr>
        <p:spPr>
          <a:xfrm>
            <a:off x="1708508" y="300873"/>
            <a:ext cx="8478807"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Número total de empresas proveedoras</a:t>
            </a:r>
          </a:p>
        </p:txBody>
      </p:sp>
      <p:graphicFrame>
        <p:nvGraphicFramePr>
          <p:cNvPr id="2" name="Gráfico 1">
            <a:extLst>
              <a:ext uri="{FF2B5EF4-FFF2-40B4-BE49-F238E27FC236}">
                <a16:creationId xmlns:a16="http://schemas.microsoft.com/office/drawing/2014/main" id="{5ACAE125-B48E-C001-F586-5B2A61361618}"/>
              </a:ext>
            </a:extLst>
          </p:cNvPr>
          <p:cNvGraphicFramePr>
            <a:graphicFrameLocks/>
          </p:cNvGraphicFramePr>
          <p:nvPr>
            <p:extLst>
              <p:ext uri="{D42A27DB-BD31-4B8C-83A1-F6EECF244321}">
                <p14:modId xmlns:p14="http://schemas.microsoft.com/office/powerpoint/2010/main" val="1538317296"/>
              </p:ext>
            </p:extLst>
          </p:nvPr>
        </p:nvGraphicFramePr>
        <p:xfrm>
          <a:off x="399123" y="1214417"/>
          <a:ext cx="7202403" cy="545423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A3F2F28C-0D35-1F09-ACB7-95061072ACF8}"/>
              </a:ext>
            </a:extLst>
          </p:cNvPr>
          <p:cNvSpPr txBox="1"/>
          <p:nvPr/>
        </p:nvSpPr>
        <p:spPr>
          <a:xfrm>
            <a:off x="8255349" y="2262410"/>
            <a:ext cx="3537528" cy="1938992"/>
          </a:xfrm>
          <a:prstGeom prst="rect">
            <a:avLst/>
          </a:prstGeom>
          <a:noFill/>
        </p:spPr>
        <p:txBody>
          <a:bodyPr wrap="square" rtlCol="0">
            <a:spAutoFit/>
          </a:bodyPr>
          <a:lstStyle/>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La tendencia a nivel nacional en el periodo 2021 – 2023 muestra una contracción del 8,4% en el total de empresas enroladas en Sicep.</a:t>
            </a:r>
          </a:p>
          <a:p>
            <a:pPr algn="just"/>
            <a:endParaRPr lang="es-ES" sz="2000" dirty="0">
              <a:solidFill>
                <a:schemeClr val="tx1">
                  <a:lumMod val="65000"/>
                  <a:lumOff val="35000"/>
                </a:schemeClr>
              </a:solidFill>
              <a:latin typeface="DINPro-Medium" panose="02000503030000020004" pitchFamily="50" charset="0"/>
            </a:endParaRPr>
          </a:p>
        </p:txBody>
      </p:sp>
    </p:spTree>
    <p:extLst>
      <p:ext uri="{BB962C8B-B14F-4D97-AF65-F5344CB8AC3E}">
        <p14:creationId xmlns:p14="http://schemas.microsoft.com/office/powerpoint/2010/main" val="568341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736C894A-6F68-7CD2-DA02-DDBE0032D18E}"/>
              </a:ext>
            </a:extLst>
          </p:cNvPr>
          <p:cNvGraphicFramePr>
            <a:graphicFrameLocks/>
          </p:cNvGraphicFramePr>
          <p:nvPr>
            <p:extLst>
              <p:ext uri="{D42A27DB-BD31-4B8C-83A1-F6EECF244321}">
                <p14:modId xmlns:p14="http://schemas.microsoft.com/office/powerpoint/2010/main" val="320149417"/>
              </p:ext>
            </p:extLst>
          </p:nvPr>
        </p:nvGraphicFramePr>
        <p:xfrm>
          <a:off x="344847" y="169896"/>
          <a:ext cx="7312098" cy="6489521"/>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692D3770-C992-39F4-FA8C-ACDFA797D0C7}"/>
              </a:ext>
            </a:extLst>
          </p:cNvPr>
          <p:cNvSpPr txBox="1"/>
          <p:nvPr/>
        </p:nvSpPr>
        <p:spPr>
          <a:xfrm>
            <a:off x="8055536" y="1382286"/>
            <a:ext cx="3791617" cy="4093428"/>
          </a:xfrm>
          <a:prstGeom prst="rect">
            <a:avLst/>
          </a:prstGeom>
          <a:noFill/>
        </p:spPr>
        <p:txBody>
          <a:bodyPr wrap="square" rtlCol="0">
            <a:spAutoFit/>
          </a:bodyPr>
          <a:lstStyle/>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En términos generales, las distintas regiones muestran un comportamiento similar con la tendencia país, de contracción en el número de empresas enroladas (8,4%).</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En la región Metropolitana la disminución es del 9%; en la región de Antofagasta del 7,3% y en otras regiones alcanza al 8,4%.</a:t>
            </a:r>
          </a:p>
          <a:p>
            <a:pPr algn="just"/>
            <a:endParaRPr lang="es-ES" sz="2000" dirty="0">
              <a:solidFill>
                <a:schemeClr val="tx1">
                  <a:lumMod val="65000"/>
                  <a:lumOff val="35000"/>
                </a:schemeClr>
              </a:solidFill>
              <a:latin typeface="DINPro-Medium" panose="02000503030000020004" pitchFamily="50" charset="0"/>
            </a:endParaRPr>
          </a:p>
        </p:txBody>
      </p:sp>
    </p:spTree>
    <p:extLst>
      <p:ext uri="{BB962C8B-B14F-4D97-AF65-F5344CB8AC3E}">
        <p14:creationId xmlns:p14="http://schemas.microsoft.com/office/powerpoint/2010/main" val="3833563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D2E9ADDC-4D14-D978-DAC6-3B1BF144B498}"/>
              </a:ext>
            </a:extLst>
          </p:cNvPr>
          <p:cNvGraphicFramePr>
            <a:graphicFrameLocks/>
          </p:cNvGraphicFramePr>
          <p:nvPr>
            <p:extLst>
              <p:ext uri="{D42A27DB-BD31-4B8C-83A1-F6EECF244321}">
                <p14:modId xmlns:p14="http://schemas.microsoft.com/office/powerpoint/2010/main" val="2841532600"/>
              </p:ext>
            </p:extLst>
          </p:nvPr>
        </p:nvGraphicFramePr>
        <p:xfrm>
          <a:off x="233792" y="242875"/>
          <a:ext cx="7321554" cy="6522761"/>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FF7F2A8D-7344-B1A8-6F19-B6D6BDE76833}"/>
              </a:ext>
            </a:extLst>
          </p:cNvPr>
          <p:cNvSpPr txBox="1"/>
          <p:nvPr/>
        </p:nvSpPr>
        <p:spPr>
          <a:xfrm>
            <a:off x="7555346" y="825548"/>
            <a:ext cx="4402862" cy="5940088"/>
          </a:xfrm>
          <a:prstGeom prst="rect">
            <a:avLst/>
          </a:prstGeom>
          <a:noFill/>
        </p:spPr>
        <p:txBody>
          <a:bodyPr wrap="square" rtlCol="0">
            <a:spAutoFit/>
          </a:bodyPr>
          <a:lstStyle/>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Al efectuar el análisis por tamaño de empresas, el segmento de las pequeñas  es quien explica principalmente la tendencia país.</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Las pequeñas experimentan una contracción del 22,4% y se pueden asociar al efecto pandemia.</a:t>
            </a:r>
          </a:p>
          <a:p>
            <a:pPr algn="just"/>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 Las empresas medianas menor muestran una contracción de sólo un 4,1%.</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Al contrario, las empresas medianas mayor, experimentan un incremento del 4,3% en el número de empresas enroladas; y las empresas grandes un alza del 8,6%. </a:t>
            </a:r>
          </a:p>
          <a:p>
            <a:pPr algn="just"/>
            <a:endParaRPr lang="es-ES" sz="2000" dirty="0">
              <a:solidFill>
                <a:schemeClr val="tx1">
                  <a:lumMod val="65000"/>
                  <a:lumOff val="35000"/>
                </a:schemeClr>
              </a:solidFill>
              <a:latin typeface="DINPro-Medium" panose="02000503030000020004" pitchFamily="50" charset="0"/>
            </a:endParaRPr>
          </a:p>
        </p:txBody>
      </p:sp>
    </p:spTree>
    <p:extLst>
      <p:ext uri="{BB962C8B-B14F-4D97-AF65-F5344CB8AC3E}">
        <p14:creationId xmlns:p14="http://schemas.microsoft.com/office/powerpoint/2010/main" val="219785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F4DA52A6-7D51-C385-CA81-03D34B9A2AEE}"/>
              </a:ext>
            </a:extLst>
          </p:cNvPr>
          <p:cNvGraphicFramePr>
            <a:graphicFrameLocks/>
          </p:cNvGraphicFramePr>
          <p:nvPr>
            <p:extLst>
              <p:ext uri="{D42A27DB-BD31-4B8C-83A1-F6EECF244321}">
                <p14:modId xmlns:p14="http://schemas.microsoft.com/office/powerpoint/2010/main" val="2817893928"/>
              </p:ext>
            </p:extLst>
          </p:nvPr>
        </p:nvGraphicFramePr>
        <p:xfrm>
          <a:off x="0" y="178275"/>
          <a:ext cx="6916848" cy="6501449"/>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2E1FA048-A351-0337-00AF-98D24361AEAF}"/>
              </a:ext>
            </a:extLst>
          </p:cNvPr>
          <p:cNvSpPr txBox="1"/>
          <p:nvPr/>
        </p:nvSpPr>
        <p:spPr>
          <a:xfrm>
            <a:off x="6916848" y="284078"/>
            <a:ext cx="5007297" cy="6247864"/>
          </a:xfrm>
          <a:prstGeom prst="rect">
            <a:avLst/>
          </a:prstGeom>
          <a:noFill/>
        </p:spPr>
        <p:txBody>
          <a:bodyPr wrap="square" rtlCol="0">
            <a:spAutoFit/>
          </a:bodyPr>
          <a:lstStyle/>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Al efectuar el análisis sólo de las pequeñas empresas que experimentan una contracción en el número de empresas enroladas del 22,4%; dicho efecto se manifiesta en todos los segmentos de regiones.</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La región Metropolitana es la con mayor efecto, con una contracción en el periodo 2021-2023 del 29,3%; y que se explica principalmente por priorizar su negocio en empresas industriales en Santiago y lejanía con el mercado minero de Antofagasta.</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Las empresas pequeñas de otras regiones, alcanzan una disminución del 27%</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Las empresas pequeñas de la región de Antofagasta, alcanzan una disminución del  13,9%.</a:t>
            </a:r>
          </a:p>
        </p:txBody>
      </p:sp>
    </p:spTree>
    <p:extLst>
      <p:ext uri="{BB962C8B-B14F-4D97-AF65-F5344CB8AC3E}">
        <p14:creationId xmlns:p14="http://schemas.microsoft.com/office/powerpoint/2010/main" val="2792090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2612BD5C-B470-4BFF-5E20-2484655C7886}"/>
              </a:ext>
            </a:extLst>
          </p:cNvPr>
          <p:cNvGraphicFramePr>
            <a:graphicFrameLocks/>
          </p:cNvGraphicFramePr>
          <p:nvPr>
            <p:extLst>
              <p:ext uri="{D42A27DB-BD31-4B8C-83A1-F6EECF244321}">
                <p14:modId xmlns:p14="http://schemas.microsoft.com/office/powerpoint/2010/main" val="379849170"/>
              </p:ext>
            </p:extLst>
          </p:nvPr>
        </p:nvGraphicFramePr>
        <p:xfrm>
          <a:off x="99589" y="389299"/>
          <a:ext cx="7233718" cy="6219731"/>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EEE1B804-01C4-302C-60B0-8A229BA1574C}"/>
              </a:ext>
            </a:extLst>
          </p:cNvPr>
          <p:cNvSpPr txBox="1"/>
          <p:nvPr/>
        </p:nvSpPr>
        <p:spPr>
          <a:xfrm>
            <a:off x="6856033" y="1558610"/>
            <a:ext cx="4963629" cy="4401205"/>
          </a:xfrm>
          <a:prstGeom prst="rect">
            <a:avLst/>
          </a:prstGeom>
          <a:noFill/>
        </p:spPr>
        <p:txBody>
          <a:bodyPr wrap="square" rtlCol="0">
            <a:spAutoFit/>
          </a:bodyPr>
          <a:lstStyle/>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Si bien en la región de Antofagasta, el número de empresas enroladas se contrae en un 7,3%; el segmento de las pequeñas empresa muestra en el periodo 2021 – 2023 una disminución del 14%.</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Las empresas mediana menor, solo experimentan una disminución del 2,9%.</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Por el contrario, las empresas medianas mayor alcanzan un alza del 11,7% en el número de empresas enroladas; y las empresas grandes un alza del 20%. </a:t>
            </a:r>
          </a:p>
          <a:p>
            <a:pPr algn="just"/>
            <a:endParaRPr lang="es-ES" sz="2000" dirty="0">
              <a:solidFill>
                <a:schemeClr val="tx1">
                  <a:lumMod val="65000"/>
                  <a:lumOff val="35000"/>
                </a:schemeClr>
              </a:solidFill>
              <a:latin typeface="DINPro-Medium" panose="02000503030000020004" pitchFamily="50" charset="0"/>
            </a:endParaRPr>
          </a:p>
        </p:txBody>
      </p:sp>
    </p:spTree>
    <p:extLst>
      <p:ext uri="{BB962C8B-B14F-4D97-AF65-F5344CB8AC3E}">
        <p14:creationId xmlns:p14="http://schemas.microsoft.com/office/powerpoint/2010/main" val="380003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AD3F7D-524C-4EDE-8BDF-7F4C9EC90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403" cy="6858000"/>
          </a:xfrm>
          <a:prstGeom prst="rect">
            <a:avLst/>
          </a:prstGeom>
        </p:spPr>
      </p:pic>
      <p:sp>
        <p:nvSpPr>
          <p:cNvPr id="6" name="Rectángulo: esquinas redondeadas 5">
            <a:extLst>
              <a:ext uri="{FF2B5EF4-FFF2-40B4-BE49-F238E27FC236}">
                <a16:creationId xmlns:a16="http://schemas.microsoft.com/office/drawing/2014/main" id="{2077E656-A286-4E01-9F3E-C8C169025FC5}"/>
              </a:ext>
            </a:extLst>
          </p:cNvPr>
          <p:cNvSpPr/>
          <p:nvPr/>
        </p:nvSpPr>
        <p:spPr>
          <a:xfrm>
            <a:off x="-111970" y="419881"/>
            <a:ext cx="4553339" cy="746449"/>
          </a:xfrm>
          <a:prstGeom prst="round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solidFill>
                  <a:schemeClr val="tx1"/>
                </a:solidFill>
                <a:latin typeface="DINPro-Bold" panose="02000503030000020004" pitchFamily="50" charset="0"/>
              </a:rPr>
              <a:t>Nuestra Plataforma</a:t>
            </a:r>
            <a:endParaRPr lang="es-CL" sz="3200" dirty="0">
              <a:solidFill>
                <a:schemeClr val="tx1"/>
              </a:solidFill>
              <a:latin typeface="DINPro-Bold" panose="02000503030000020004" pitchFamily="50" charset="0"/>
            </a:endParaRPr>
          </a:p>
        </p:txBody>
      </p:sp>
      <p:pic>
        <p:nvPicPr>
          <p:cNvPr id="5" name="Imagen 4">
            <a:extLst>
              <a:ext uri="{FF2B5EF4-FFF2-40B4-BE49-F238E27FC236}">
                <a16:creationId xmlns:a16="http://schemas.microsoft.com/office/drawing/2014/main" id="{6EFEE4FA-3E4D-465C-8521-2C74A654C311}"/>
              </a:ext>
            </a:extLst>
          </p:cNvPr>
          <p:cNvPicPr>
            <a:picLocks noChangeAspect="1"/>
          </p:cNvPicPr>
          <p:nvPr/>
        </p:nvPicPr>
        <p:blipFill rotWithShape="1">
          <a:blip r:embed="rId3">
            <a:extLst>
              <a:ext uri="{28A0092B-C50C-407E-A947-70E740481C1C}">
                <a14:useLocalDpi xmlns:a14="http://schemas.microsoft.com/office/drawing/2010/main" val="0"/>
              </a:ext>
            </a:extLst>
          </a:blip>
          <a:srcRect t="13326" b="2300"/>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55587210-E416-4EC3-95AC-FF488701D6D1}"/>
              </a:ext>
            </a:extLst>
          </p:cNvPr>
          <p:cNvSpPr/>
          <p:nvPr/>
        </p:nvSpPr>
        <p:spPr>
          <a:xfrm>
            <a:off x="-21403" y="0"/>
            <a:ext cx="12213403" cy="6858000"/>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CuadroTexto 1">
            <a:extLst>
              <a:ext uri="{FF2B5EF4-FFF2-40B4-BE49-F238E27FC236}">
                <a16:creationId xmlns:a16="http://schemas.microsoft.com/office/drawing/2014/main" id="{FF628BDB-70E9-45BA-AFAB-4377D6C43946}"/>
              </a:ext>
            </a:extLst>
          </p:cNvPr>
          <p:cNvSpPr txBox="1"/>
          <p:nvPr/>
        </p:nvSpPr>
        <p:spPr>
          <a:xfrm>
            <a:off x="2707279" y="3105834"/>
            <a:ext cx="6756037" cy="646331"/>
          </a:xfrm>
          <a:prstGeom prst="rect">
            <a:avLst/>
          </a:prstGeom>
          <a:solidFill>
            <a:srgbClr val="FFFFFF">
              <a:alpha val="52000"/>
            </a:srgbClr>
          </a:solidFill>
        </p:spPr>
        <p:txBody>
          <a:bodyPr wrap="square" rtlCol="0">
            <a:spAutoFit/>
          </a:bodyPr>
          <a:lstStyle/>
          <a:p>
            <a:r>
              <a:rPr lang="es-ES" sz="3600" b="1" dirty="0">
                <a:solidFill>
                  <a:schemeClr val="bg1"/>
                </a:solidFill>
                <a:latin typeface="DINPro-Bold" panose="02000503030000020004" pitchFamily="50" charset="0"/>
              </a:rPr>
              <a:t>Antecedentes financieros: Ventas</a:t>
            </a:r>
            <a:endParaRPr lang="es-CL" sz="3600" b="1" dirty="0">
              <a:solidFill>
                <a:schemeClr val="bg1"/>
              </a:solidFill>
              <a:latin typeface="DINPro-Bold" panose="02000503030000020004" pitchFamily="50" charset="0"/>
            </a:endParaRPr>
          </a:p>
        </p:txBody>
      </p:sp>
    </p:spTree>
    <p:extLst>
      <p:ext uri="{BB962C8B-B14F-4D97-AF65-F5344CB8AC3E}">
        <p14:creationId xmlns:p14="http://schemas.microsoft.com/office/powerpoint/2010/main" val="4000899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3">
            <a:extLst>
              <a:ext uri="{FF2B5EF4-FFF2-40B4-BE49-F238E27FC236}">
                <a16:creationId xmlns:a16="http://schemas.microsoft.com/office/drawing/2014/main" id="{CE94D809-B209-CEF5-1833-60538E2E7406}"/>
              </a:ext>
            </a:extLst>
          </p:cNvPr>
          <p:cNvGrpSpPr/>
          <p:nvPr/>
        </p:nvGrpSpPr>
        <p:grpSpPr>
          <a:xfrm rot="9897585" flipV="1">
            <a:off x="2736303" y="3948365"/>
            <a:ext cx="3023779" cy="1293018"/>
            <a:chOff x="3909753" y="3162185"/>
            <a:chExt cx="4372494" cy="1070794"/>
          </a:xfrm>
        </p:grpSpPr>
        <p:sp>
          <p:nvSpPr>
            <p:cNvPr id="41" name="Freeform: Shape 56">
              <a:extLst>
                <a:ext uri="{FF2B5EF4-FFF2-40B4-BE49-F238E27FC236}">
                  <a16:creationId xmlns:a16="http://schemas.microsoft.com/office/drawing/2014/main" id="{FD3247DF-5440-C58A-CFD3-F6310F175B31}"/>
                </a:ext>
              </a:extLst>
            </p:cNvPr>
            <p:cNvSpPr/>
            <p:nvPr/>
          </p:nvSpPr>
          <p:spPr>
            <a:xfrm>
              <a:off x="3909753" y="3162185"/>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2A4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Freeform: Shape 57">
              <a:extLst>
                <a:ext uri="{FF2B5EF4-FFF2-40B4-BE49-F238E27FC236}">
                  <a16:creationId xmlns:a16="http://schemas.microsoft.com/office/drawing/2014/main" id="{CB41DBAF-CFF7-3E03-400F-776D03171F1F}"/>
                </a:ext>
              </a:extLst>
            </p:cNvPr>
            <p:cNvSpPr/>
            <p:nvPr/>
          </p:nvSpPr>
          <p:spPr>
            <a:xfrm flipV="1">
              <a:off x="3909753" y="3697582"/>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 name="Group 32">
            <a:extLst>
              <a:ext uri="{FF2B5EF4-FFF2-40B4-BE49-F238E27FC236}">
                <a16:creationId xmlns:a16="http://schemas.microsoft.com/office/drawing/2014/main" id="{8856A912-54B8-45B0-8EF4-70ACFF4C149D}"/>
              </a:ext>
            </a:extLst>
          </p:cNvPr>
          <p:cNvGrpSpPr/>
          <p:nvPr/>
        </p:nvGrpSpPr>
        <p:grpSpPr>
          <a:xfrm rot="12513276" flipV="1">
            <a:off x="2750490" y="2376776"/>
            <a:ext cx="2995077" cy="1306797"/>
            <a:chOff x="3909753" y="3162185"/>
            <a:chExt cx="4372494" cy="1070794"/>
          </a:xfrm>
        </p:grpSpPr>
        <p:sp>
          <p:nvSpPr>
            <p:cNvPr id="3" name="Freeform: Shape 58">
              <a:extLst>
                <a:ext uri="{FF2B5EF4-FFF2-40B4-BE49-F238E27FC236}">
                  <a16:creationId xmlns:a16="http://schemas.microsoft.com/office/drawing/2014/main" id="{51F0ABA4-DC87-4AE3-89F5-957F4AF225EF}"/>
                </a:ext>
              </a:extLst>
            </p:cNvPr>
            <p:cNvSpPr/>
            <p:nvPr/>
          </p:nvSpPr>
          <p:spPr>
            <a:xfrm>
              <a:off x="3909753" y="3162185"/>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Freeform: Shape 59">
              <a:extLst>
                <a:ext uri="{FF2B5EF4-FFF2-40B4-BE49-F238E27FC236}">
                  <a16:creationId xmlns:a16="http://schemas.microsoft.com/office/drawing/2014/main" id="{96E59384-F889-4865-A497-2F601F85AF91}"/>
                </a:ext>
              </a:extLst>
            </p:cNvPr>
            <p:cNvSpPr/>
            <p:nvPr/>
          </p:nvSpPr>
          <p:spPr>
            <a:xfrm flipV="1">
              <a:off x="3909753" y="3697582"/>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D05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 name="Group 33">
            <a:extLst>
              <a:ext uri="{FF2B5EF4-FFF2-40B4-BE49-F238E27FC236}">
                <a16:creationId xmlns:a16="http://schemas.microsoft.com/office/drawing/2014/main" id="{1AAD769E-40BB-46E0-AF63-D5A63F42E343}"/>
              </a:ext>
            </a:extLst>
          </p:cNvPr>
          <p:cNvGrpSpPr/>
          <p:nvPr/>
        </p:nvGrpSpPr>
        <p:grpSpPr>
          <a:xfrm rot="9519588" flipV="1">
            <a:off x="6416288" y="2117206"/>
            <a:ext cx="3023779" cy="1293018"/>
            <a:chOff x="3909753" y="3162185"/>
            <a:chExt cx="4372494" cy="1070794"/>
          </a:xfrm>
        </p:grpSpPr>
        <p:sp>
          <p:nvSpPr>
            <p:cNvPr id="6" name="Freeform: Shape 56">
              <a:extLst>
                <a:ext uri="{FF2B5EF4-FFF2-40B4-BE49-F238E27FC236}">
                  <a16:creationId xmlns:a16="http://schemas.microsoft.com/office/drawing/2014/main" id="{1806CACA-DBA0-463F-AF44-81B7C2B94F9F}"/>
                </a:ext>
              </a:extLst>
            </p:cNvPr>
            <p:cNvSpPr/>
            <p:nvPr/>
          </p:nvSpPr>
          <p:spPr>
            <a:xfrm>
              <a:off x="3909753" y="3162185"/>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2A4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reeform: Shape 57">
              <a:extLst>
                <a:ext uri="{FF2B5EF4-FFF2-40B4-BE49-F238E27FC236}">
                  <a16:creationId xmlns:a16="http://schemas.microsoft.com/office/drawing/2014/main" id="{57D8A734-ABAA-4696-B702-2F2EB2E951E8}"/>
                </a:ext>
              </a:extLst>
            </p:cNvPr>
            <p:cNvSpPr/>
            <p:nvPr/>
          </p:nvSpPr>
          <p:spPr>
            <a:xfrm flipV="1">
              <a:off x="3909753" y="3697582"/>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 name="Group 34">
            <a:extLst>
              <a:ext uri="{FF2B5EF4-FFF2-40B4-BE49-F238E27FC236}">
                <a16:creationId xmlns:a16="http://schemas.microsoft.com/office/drawing/2014/main" id="{E698B4B3-F1D2-4EDE-8BE9-AA07F71B7A30}"/>
              </a:ext>
            </a:extLst>
          </p:cNvPr>
          <p:cNvGrpSpPr/>
          <p:nvPr/>
        </p:nvGrpSpPr>
        <p:grpSpPr>
          <a:xfrm rot="1449798" flipV="1">
            <a:off x="6254061" y="4110641"/>
            <a:ext cx="3023779" cy="1294391"/>
            <a:chOff x="3909753" y="3162185"/>
            <a:chExt cx="4372494" cy="1070794"/>
          </a:xfrm>
        </p:grpSpPr>
        <p:sp>
          <p:nvSpPr>
            <p:cNvPr id="9" name="Freeform: Shape 54">
              <a:extLst>
                <a:ext uri="{FF2B5EF4-FFF2-40B4-BE49-F238E27FC236}">
                  <a16:creationId xmlns:a16="http://schemas.microsoft.com/office/drawing/2014/main" id="{19A4AF97-F279-43A9-8A92-17F3E8306D6C}"/>
                </a:ext>
              </a:extLst>
            </p:cNvPr>
            <p:cNvSpPr/>
            <p:nvPr/>
          </p:nvSpPr>
          <p:spPr>
            <a:xfrm>
              <a:off x="3909753" y="3162185"/>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Shape 55">
              <a:extLst>
                <a:ext uri="{FF2B5EF4-FFF2-40B4-BE49-F238E27FC236}">
                  <a16:creationId xmlns:a16="http://schemas.microsoft.com/office/drawing/2014/main" id="{B932E7B9-FF1E-445A-BFDF-6A7A684E31B1}"/>
                </a:ext>
              </a:extLst>
            </p:cNvPr>
            <p:cNvSpPr/>
            <p:nvPr/>
          </p:nvSpPr>
          <p:spPr>
            <a:xfrm flipV="1">
              <a:off x="3909753" y="3697582"/>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 name="Group 37">
            <a:extLst>
              <a:ext uri="{FF2B5EF4-FFF2-40B4-BE49-F238E27FC236}">
                <a16:creationId xmlns:a16="http://schemas.microsoft.com/office/drawing/2014/main" id="{C26CA854-BA3C-4196-9F80-ECD7FF9C56D7}"/>
              </a:ext>
            </a:extLst>
          </p:cNvPr>
          <p:cNvGrpSpPr/>
          <p:nvPr/>
        </p:nvGrpSpPr>
        <p:grpSpPr>
          <a:xfrm rot="5400000" flipV="1">
            <a:off x="1979321" y="1488232"/>
            <a:ext cx="1740406" cy="1757084"/>
            <a:chOff x="1965156" y="4479564"/>
            <a:chExt cx="1804738" cy="1804738"/>
          </a:xfrm>
        </p:grpSpPr>
        <p:sp>
          <p:nvSpPr>
            <p:cNvPr id="13" name="Oval 52">
              <a:extLst>
                <a:ext uri="{FF2B5EF4-FFF2-40B4-BE49-F238E27FC236}">
                  <a16:creationId xmlns:a16="http://schemas.microsoft.com/office/drawing/2014/main" id="{8D0236F9-05EC-47BB-B3BA-796E94E4209B}"/>
                </a:ext>
              </a:extLst>
            </p:cNvPr>
            <p:cNvSpPr/>
            <p:nvPr/>
          </p:nvSpPr>
          <p:spPr>
            <a:xfrm>
              <a:off x="1965156" y="4479564"/>
              <a:ext cx="1804738" cy="1804738"/>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53">
              <a:extLst>
                <a:ext uri="{FF2B5EF4-FFF2-40B4-BE49-F238E27FC236}">
                  <a16:creationId xmlns:a16="http://schemas.microsoft.com/office/drawing/2014/main" id="{390D8D0A-6846-4973-A641-35455B716C02}"/>
                </a:ext>
              </a:extLst>
            </p:cNvPr>
            <p:cNvSpPr/>
            <p:nvPr/>
          </p:nvSpPr>
          <p:spPr>
            <a:xfrm>
              <a:off x="2099506" y="4638266"/>
              <a:ext cx="1540044" cy="1487337"/>
            </a:xfrm>
            <a:prstGeom prst="ellipse">
              <a:avLst/>
            </a:prstGeom>
            <a:gradFill flip="none" rotWithShape="1">
              <a:gsLst>
                <a:gs pos="100000">
                  <a:srgbClr val="ED7D31"/>
                </a:gs>
                <a:gs pos="0">
                  <a:srgbClr val="D05F12"/>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 name="Group 43">
            <a:extLst>
              <a:ext uri="{FF2B5EF4-FFF2-40B4-BE49-F238E27FC236}">
                <a16:creationId xmlns:a16="http://schemas.microsoft.com/office/drawing/2014/main" id="{03E30EB5-F3D6-41D1-8772-0D182E09DFB4}"/>
              </a:ext>
            </a:extLst>
          </p:cNvPr>
          <p:cNvGrpSpPr/>
          <p:nvPr/>
        </p:nvGrpSpPr>
        <p:grpSpPr>
          <a:xfrm rot="5400000" flipV="1">
            <a:off x="8511549" y="1348516"/>
            <a:ext cx="1740407" cy="1757085"/>
            <a:chOff x="5205649" y="4805382"/>
            <a:chExt cx="1716288" cy="1732736"/>
          </a:xfrm>
        </p:grpSpPr>
        <p:sp>
          <p:nvSpPr>
            <p:cNvPr id="16" name="Oval 50">
              <a:extLst>
                <a:ext uri="{FF2B5EF4-FFF2-40B4-BE49-F238E27FC236}">
                  <a16:creationId xmlns:a16="http://schemas.microsoft.com/office/drawing/2014/main" id="{96520651-D239-43A6-BDF3-AC3D0C8E4153}"/>
                </a:ext>
              </a:extLst>
            </p:cNvPr>
            <p:cNvSpPr/>
            <p:nvPr/>
          </p:nvSpPr>
          <p:spPr>
            <a:xfrm>
              <a:off x="5205649" y="4805382"/>
              <a:ext cx="1716288" cy="1732736"/>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51">
              <a:extLst>
                <a:ext uri="{FF2B5EF4-FFF2-40B4-BE49-F238E27FC236}">
                  <a16:creationId xmlns:a16="http://schemas.microsoft.com/office/drawing/2014/main" id="{1360FA3D-FCE8-438B-9661-04EE596F07BB}"/>
                </a:ext>
              </a:extLst>
            </p:cNvPr>
            <p:cNvSpPr/>
            <p:nvPr/>
          </p:nvSpPr>
          <p:spPr>
            <a:xfrm>
              <a:off x="5331510" y="4969326"/>
              <a:ext cx="1464568" cy="1428000"/>
            </a:xfrm>
            <a:prstGeom prst="ellipse">
              <a:avLst/>
            </a:prstGeom>
            <a:gradFill flip="none" rotWithShape="1">
              <a:gsLst>
                <a:gs pos="100000">
                  <a:srgbClr val="4472C4"/>
                </a:gs>
                <a:gs pos="0">
                  <a:srgbClr val="2A4B86"/>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8" name="Group 44">
            <a:extLst>
              <a:ext uri="{FF2B5EF4-FFF2-40B4-BE49-F238E27FC236}">
                <a16:creationId xmlns:a16="http://schemas.microsoft.com/office/drawing/2014/main" id="{8C7AAA4F-0DC0-4CD2-BC67-645B312FFB95}"/>
              </a:ext>
            </a:extLst>
          </p:cNvPr>
          <p:cNvGrpSpPr/>
          <p:nvPr/>
        </p:nvGrpSpPr>
        <p:grpSpPr>
          <a:xfrm rot="5400000" flipV="1">
            <a:off x="8128014" y="4333335"/>
            <a:ext cx="1740403" cy="1757081"/>
            <a:chOff x="8133347" y="4479564"/>
            <a:chExt cx="1804738" cy="1804738"/>
          </a:xfrm>
        </p:grpSpPr>
        <p:sp>
          <p:nvSpPr>
            <p:cNvPr id="19" name="Oval 48">
              <a:extLst>
                <a:ext uri="{FF2B5EF4-FFF2-40B4-BE49-F238E27FC236}">
                  <a16:creationId xmlns:a16="http://schemas.microsoft.com/office/drawing/2014/main" id="{BFB1300B-2F6D-44C9-8029-08AEA95EB60B}"/>
                </a:ext>
              </a:extLst>
            </p:cNvPr>
            <p:cNvSpPr/>
            <p:nvPr/>
          </p:nvSpPr>
          <p:spPr>
            <a:xfrm>
              <a:off x="8133347" y="4479564"/>
              <a:ext cx="1804738" cy="1804738"/>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49">
              <a:extLst>
                <a:ext uri="{FF2B5EF4-FFF2-40B4-BE49-F238E27FC236}">
                  <a16:creationId xmlns:a16="http://schemas.microsoft.com/office/drawing/2014/main" id="{7FE9791F-6335-4F1B-A8ED-23E57B60A6F7}"/>
                </a:ext>
              </a:extLst>
            </p:cNvPr>
            <p:cNvSpPr/>
            <p:nvPr/>
          </p:nvSpPr>
          <p:spPr>
            <a:xfrm>
              <a:off x="8265694" y="4638264"/>
              <a:ext cx="1540044" cy="1487338"/>
            </a:xfrm>
            <a:prstGeom prst="ellipse">
              <a:avLst/>
            </a:prstGeom>
            <a:gradFill flip="none" rotWithShape="1">
              <a:gsLst>
                <a:gs pos="100000">
                  <a:srgbClr val="FFC000"/>
                </a:gs>
                <a:gs pos="0">
                  <a:srgbClr val="D09E00"/>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TextBox 60">
            <a:extLst>
              <a:ext uri="{FF2B5EF4-FFF2-40B4-BE49-F238E27FC236}">
                <a16:creationId xmlns:a16="http://schemas.microsoft.com/office/drawing/2014/main" id="{9D9A5FC8-3683-4815-8CBF-64A7D966E250}"/>
              </a:ext>
            </a:extLst>
          </p:cNvPr>
          <p:cNvSpPr txBox="1"/>
          <p:nvPr/>
        </p:nvSpPr>
        <p:spPr>
          <a:xfrm>
            <a:off x="2083866" y="1983009"/>
            <a:ext cx="1531311" cy="861774"/>
          </a:xfrm>
          <a:prstGeom prst="rect">
            <a:avLst/>
          </a:prstGeom>
          <a:noFill/>
        </p:spPr>
        <p:txBody>
          <a:bodyPr wrap="square" rtlCol="0">
            <a:spAutoFit/>
          </a:bodyPr>
          <a:lstStyle/>
          <a:p>
            <a:pPr algn="ctr"/>
            <a:r>
              <a:rPr lang="en-IN" sz="1400" dirty="0" err="1">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rPr>
              <a:t>Pequeñas</a:t>
            </a:r>
            <a:endParaRPr lang="en-IN" sz="1400" dirty="0">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endParaRPr>
          </a:p>
          <a:p>
            <a:pPr algn="ctr"/>
            <a:r>
              <a:rPr lang="en-IN" dirty="0">
                <a:solidFill>
                  <a:schemeClr val="bg1"/>
                </a:solidFill>
                <a:latin typeface="DINPro-Medium" panose="02000503030000020004" pitchFamily="50" charset="0"/>
              </a:rPr>
              <a:t>MM$179.844</a:t>
            </a:r>
          </a:p>
          <a:p>
            <a:pPr algn="ctr"/>
            <a:r>
              <a:rPr lang="en-IN" dirty="0">
                <a:solidFill>
                  <a:schemeClr val="bg1"/>
                </a:solidFill>
                <a:latin typeface="DINPro-Medium" panose="02000503030000020004" pitchFamily="50" charset="0"/>
              </a:rPr>
              <a:t>MMUS$ 209</a:t>
            </a:r>
          </a:p>
        </p:txBody>
      </p:sp>
      <p:sp>
        <p:nvSpPr>
          <p:cNvPr id="25" name="TextBox 61">
            <a:extLst>
              <a:ext uri="{FF2B5EF4-FFF2-40B4-BE49-F238E27FC236}">
                <a16:creationId xmlns:a16="http://schemas.microsoft.com/office/drawing/2014/main" id="{A0410CCC-5E5E-4BC8-A38D-4F711635F705}"/>
              </a:ext>
            </a:extLst>
          </p:cNvPr>
          <p:cNvSpPr txBox="1"/>
          <p:nvPr/>
        </p:nvSpPr>
        <p:spPr>
          <a:xfrm>
            <a:off x="8578273" y="1750191"/>
            <a:ext cx="1643344" cy="861774"/>
          </a:xfrm>
          <a:prstGeom prst="rect">
            <a:avLst/>
          </a:prstGeom>
          <a:noFill/>
        </p:spPr>
        <p:txBody>
          <a:bodyPr wrap="square" rtlCol="0">
            <a:spAutoFit/>
          </a:bodyPr>
          <a:lstStyle/>
          <a:p>
            <a:pPr algn="ctr"/>
            <a:r>
              <a:rPr lang="en-IN" sz="1400" dirty="0" err="1">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rPr>
              <a:t>Medianas</a:t>
            </a:r>
            <a:r>
              <a:rPr lang="en-IN" sz="1400" dirty="0">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rPr>
              <a:t> Mayor</a:t>
            </a:r>
          </a:p>
          <a:p>
            <a:pPr algn="ctr"/>
            <a:r>
              <a:rPr lang="en-IN" dirty="0">
                <a:solidFill>
                  <a:schemeClr val="bg1"/>
                </a:solidFill>
                <a:latin typeface="DINPro-Medium" panose="02000503030000020004" pitchFamily="50" charset="0"/>
              </a:rPr>
              <a:t>MM$5.191.514</a:t>
            </a:r>
          </a:p>
          <a:p>
            <a:pPr algn="ctr"/>
            <a:r>
              <a:rPr lang="en-IN" dirty="0">
                <a:solidFill>
                  <a:schemeClr val="bg1"/>
                </a:solidFill>
                <a:latin typeface="DINPro-Medium" panose="02000503030000020004" pitchFamily="50" charset="0"/>
              </a:rPr>
              <a:t>MMUS$ 6.040</a:t>
            </a:r>
          </a:p>
        </p:txBody>
      </p:sp>
      <p:sp>
        <p:nvSpPr>
          <p:cNvPr id="26" name="TextBox 62">
            <a:extLst>
              <a:ext uri="{FF2B5EF4-FFF2-40B4-BE49-F238E27FC236}">
                <a16:creationId xmlns:a16="http://schemas.microsoft.com/office/drawing/2014/main" id="{6127D746-1ECB-4F11-B142-CDE4820AE1B3}"/>
              </a:ext>
            </a:extLst>
          </p:cNvPr>
          <p:cNvSpPr txBox="1"/>
          <p:nvPr/>
        </p:nvSpPr>
        <p:spPr>
          <a:xfrm>
            <a:off x="8080724" y="4774461"/>
            <a:ext cx="1843867" cy="1077218"/>
          </a:xfrm>
          <a:prstGeom prst="rect">
            <a:avLst/>
          </a:prstGeom>
          <a:noFill/>
        </p:spPr>
        <p:txBody>
          <a:bodyPr wrap="square" rtlCol="0">
            <a:spAutoFit/>
          </a:bodyPr>
          <a:lstStyle/>
          <a:p>
            <a:pPr algn="ctr"/>
            <a:r>
              <a:rPr lang="en-IN" sz="1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Grandes</a:t>
            </a:r>
          </a:p>
          <a:p>
            <a:pPr algn="ctr"/>
            <a:r>
              <a:rPr lang="en-IN" sz="1600" dirty="0">
                <a:solidFill>
                  <a:schemeClr val="bg1"/>
                </a:solidFill>
                <a:latin typeface="DINPro-Medium" panose="02000503030000020004" pitchFamily="50" charset="0"/>
              </a:rPr>
              <a:t>MM$ 28.088.399</a:t>
            </a:r>
          </a:p>
          <a:p>
            <a:pPr algn="ctr"/>
            <a:r>
              <a:rPr lang="en-IN" sz="1400" dirty="0">
                <a:solidFill>
                  <a:schemeClr val="bg1"/>
                </a:solidFill>
                <a:latin typeface="DINPro-Medium" panose="02000503030000020004" pitchFamily="50" charset="0"/>
              </a:rPr>
              <a:t>MMUS$ 32.679</a:t>
            </a:r>
          </a:p>
          <a:p>
            <a:pPr algn="ctr"/>
            <a:endParaRPr lang="en-IN" dirty="0">
              <a:solidFill>
                <a:schemeClr val="bg1"/>
              </a:solidFill>
              <a:latin typeface="DINPro-Medium" panose="02000503030000020004" pitchFamily="50" charset="0"/>
            </a:endParaRPr>
          </a:p>
        </p:txBody>
      </p:sp>
      <p:sp>
        <p:nvSpPr>
          <p:cNvPr id="28" name="CuadroTexto 27">
            <a:extLst>
              <a:ext uri="{FF2B5EF4-FFF2-40B4-BE49-F238E27FC236}">
                <a16:creationId xmlns:a16="http://schemas.microsoft.com/office/drawing/2014/main" id="{5816B789-0411-4C10-8318-76BDDA304C6E}"/>
              </a:ext>
            </a:extLst>
          </p:cNvPr>
          <p:cNvSpPr txBox="1"/>
          <p:nvPr/>
        </p:nvSpPr>
        <p:spPr>
          <a:xfrm>
            <a:off x="803563" y="98079"/>
            <a:ext cx="1058487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Ventas totales ejercicio 2022 (en millones de pesos) / por tamaño</a:t>
            </a:r>
          </a:p>
        </p:txBody>
      </p:sp>
      <p:sp>
        <p:nvSpPr>
          <p:cNvPr id="11" name="Oval 35">
            <a:extLst>
              <a:ext uri="{FF2B5EF4-FFF2-40B4-BE49-F238E27FC236}">
                <a16:creationId xmlns:a16="http://schemas.microsoft.com/office/drawing/2014/main" id="{7C9427E8-D7E1-47F8-98B6-395358CD3E64}"/>
              </a:ext>
            </a:extLst>
          </p:cNvPr>
          <p:cNvSpPr/>
          <p:nvPr/>
        </p:nvSpPr>
        <p:spPr>
          <a:xfrm rot="5400000" flipV="1">
            <a:off x="4682679" y="2345507"/>
            <a:ext cx="2706838" cy="2732778"/>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a:scene3d>
            <a:camera prst="orthographicFront"/>
            <a:lightRig rig="threePt" dir="t"/>
          </a:scene3d>
          <a:sp3d contourW="12700">
            <a:bevelT w="120650" h="25400" prst="relaxedInse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TextBox 63">
            <a:extLst>
              <a:ext uri="{FF2B5EF4-FFF2-40B4-BE49-F238E27FC236}">
                <a16:creationId xmlns:a16="http://schemas.microsoft.com/office/drawing/2014/main" id="{A540E2E7-0E49-465C-A513-706841295EC3}"/>
              </a:ext>
            </a:extLst>
          </p:cNvPr>
          <p:cNvSpPr txBox="1"/>
          <p:nvPr/>
        </p:nvSpPr>
        <p:spPr>
          <a:xfrm>
            <a:off x="4211164" y="3120516"/>
            <a:ext cx="3554788" cy="1138773"/>
          </a:xfrm>
          <a:prstGeom prst="rect">
            <a:avLst/>
          </a:prstGeom>
          <a:noFill/>
        </p:spPr>
        <p:txBody>
          <a:bodyPr wrap="square" rtlCol="0">
            <a:spAutoFit/>
          </a:bodyPr>
          <a:lstStyle/>
          <a:p>
            <a:pPr algn="ctr"/>
            <a:r>
              <a:rPr lang="en-IN" sz="2400" b="1" dirty="0">
                <a:solidFill>
                  <a:schemeClr val="bg1">
                    <a:lumMod val="50000"/>
                  </a:schemeClr>
                </a:solidFill>
                <a:latin typeface="DINPro-Bold" panose="02000503030000020004" pitchFamily="50" charset="0"/>
                <a:ea typeface="Open Sans Semibold" panose="020B0706030804020204" pitchFamily="34" charset="0"/>
                <a:cs typeface="Open Sans Semibold" panose="020B0706030804020204" pitchFamily="34" charset="0"/>
              </a:rPr>
              <a:t>Nacional</a:t>
            </a:r>
          </a:p>
          <a:p>
            <a:pPr algn="ctr"/>
            <a:r>
              <a:rPr lang="en-IN" sz="2400" b="1" dirty="0">
                <a:solidFill>
                  <a:schemeClr val="bg1">
                    <a:lumMod val="50000"/>
                  </a:schemeClr>
                </a:solidFill>
                <a:latin typeface="DINPro-Bold" panose="02000503030000020004" pitchFamily="50" charset="0"/>
                <a:ea typeface="Open Sans Semibold" panose="020B0706030804020204" pitchFamily="34" charset="0"/>
                <a:cs typeface="Open Sans Semibold" panose="020B0706030804020204" pitchFamily="34" charset="0"/>
              </a:rPr>
              <a:t>MM$34.490.219</a:t>
            </a:r>
          </a:p>
          <a:p>
            <a:pPr algn="ctr"/>
            <a:r>
              <a:rPr lang="en-IN" sz="2000" b="1" dirty="0">
                <a:solidFill>
                  <a:schemeClr val="bg1">
                    <a:lumMod val="50000"/>
                  </a:schemeClr>
                </a:solidFill>
                <a:latin typeface="DINPro-Bold" panose="02000503030000020004" pitchFamily="50" charset="0"/>
                <a:ea typeface="Open Sans Semibold" panose="020B0706030804020204" pitchFamily="34" charset="0"/>
                <a:cs typeface="Open Sans Semibold" panose="020B0706030804020204" pitchFamily="34" charset="0"/>
              </a:rPr>
              <a:t>MMUS$40.128</a:t>
            </a:r>
          </a:p>
        </p:txBody>
      </p:sp>
      <p:sp>
        <p:nvSpPr>
          <p:cNvPr id="29" name="CuadroTexto 28">
            <a:extLst>
              <a:ext uri="{FF2B5EF4-FFF2-40B4-BE49-F238E27FC236}">
                <a16:creationId xmlns:a16="http://schemas.microsoft.com/office/drawing/2014/main" id="{21B4C16D-E59F-4F6C-819F-E4E8971C35F6}"/>
              </a:ext>
            </a:extLst>
          </p:cNvPr>
          <p:cNvSpPr txBox="1"/>
          <p:nvPr/>
        </p:nvSpPr>
        <p:spPr>
          <a:xfrm>
            <a:off x="59216" y="1737055"/>
            <a:ext cx="1712328" cy="923330"/>
          </a:xfrm>
          <a:prstGeom prst="rect">
            <a:avLst/>
          </a:prstGeom>
          <a:noFill/>
        </p:spPr>
        <p:txBody>
          <a:bodyPr wrap="none" rtlCol="0">
            <a:spAutoFit/>
          </a:bodyPr>
          <a:lstStyle/>
          <a:p>
            <a:r>
              <a:rPr lang="es-ES" sz="5400" dirty="0">
                <a:solidFill>
                  <a:srgbClr val="ED7D31"/>
                </a:solidFill>
                <a:latin typeface="DINPro-Bold" panose="02000503030000020004" pitchFamily="50" charset="0"/>
              </a:rPr>
              <a:t>0,5 %</a:t>
            </a:r>
            <a:endParaRPr lang="es-CL" sz="5400" dirty="0">
              <a:solidFill>
                <a:srgbClr val="ED7D31"/>
              </a:solidFill>
              <a:latin typeface="DINPro-Bold" panose="02000503030000020004" pitchFamily="50" charset="0"/>
            </a:endParaRPr>
          </a:p>
        </p:txBody>
      </p:sp>
      <p:sp>
        <p:nvSpPr>
          <p:cNvPr id="30" name="CuadroTexto 29">
            <a:extLst>
              <a:ext uri="{FF2B5EF4-FFF2-40B4-BE49-F238E27FC236}">
                <a16:creationId xmlns:a16="http://schemas.microsoft.com/office/drawing/2014/main" id="{57DF1B4E-2D60-409E-A517-1D95B5E9CCE4}"/>
              </a:ext>
            </a:extLst>
          </p:cNvPr>
          <p:cNvSpPr txBox="1"/>
          <p:nvPr/>
        </p:nvSpPr>
        <p:spPr>
          <a:xfrm>
            <a:off x="10217668" y="1616239"/>
            <a:ext cx="2063385" cy="923330"/>
          </a:xfrm>
          <a:prstGeom prst="rect">
            <a:avLst/>
          </a:prstGeom>
          <a:noFill/>
        </p:spPr>
        <p:txBody>
          <a:bodyPr wrap="none" rtlCol="0">
            <a:spAutoFit/>
          </a:bodyPr>
          <a:lstStyle/>
          <a:p>
            <a:r>
              <a:rPr lang="es-ES" sz="5400" dirty="0">
                <a:solidFill>
                  <a:srgbClr val="4472C4"/>
                </a:solidFill>
                <a:latin typeface="DINPro-Bold" panose="02000503030000020004" pitchFamily="50" charset="0"/>
              </a:rPr>
              <a:t>15,1 %</a:t>
            </a:r>
            <a:endParaRPr lang="es-CL" sz="5400" dirty="0">
              <a:solidFill>
                <a:srgbClr val="4472C4"/>
              </a:solidFill>
              <a:latin typeface="DINPro-Bold" panose="02000503030000020004" pitchFamily="50" charset="0"/>
            </a:endParaRPr>
          </a:p>
        </p:txBody>
      </p:sp>
      <p:sp>
        <p:nvSpPr>
          <p:cNvPr id="31" name="CuadroTexto 30">
            <a:extLst>
              <a:ext uri="{FF2B5EF4-FFF2-40B4-BE49-F238E27FC236}">
                <a16:creationId xmlns:a16="http://schemas.microsoft.com/office/drawing/2014/main" id="{AD9C1E42-775A-42AB-9E8A-681ABDA074A6}"/>
              </a:ext>
            </a:extLst>
          </p:cNvPr>
          <p:cNvSpPr txBox="1"/>
          <p:nvPr/>
        </p:nvSpPr>
        <p:spPr>
          <a:xfrm>
            <a:off x="10027571" y="4787401"/>
            <a:ext cx="2063385" cy="923330"/>
          </a:xfrm>
          <a:prstGeom prst="rect">
            <a:avLst/>
          </a:prstGeom>
          <a:noFill/>
        </p:spPr>
        <p:txBody>
          <a:bodyPr wrap="none" rtlCol="0">
            <a:spAutoFit/>
          </a:bodyPr>
          <a:lstStyle/>
          <a:p>
            <a:r>
              <a:rPr lang="es-ES" sz="5400" dirty="0">
                <a:solidFill>
                  <a:srgbClr val="FFC000"/>
                </a:solidFill>
                <a:latin typeface="DINPro-Bold" panose="02000503030000020004" pitchFamily="50" charset="0"/>
              </a:rPr>
              <a:t>81,4 %</a:t>
            </a:r>
            <a:endParaRPr lang="es-CL" sz="5400" dirty="0">
              <a:solidFill>
                <a:srgbClr val="FFC000"/>
              </a:solidFill>
              <a:latin typeface="DINPro-Bold" panose="02000503030000020004" pitchFamily="50" charset="0"/>
            </a:endParaRPr>
          </a:p>
        </p:txBody>
      </p:sp>
      <p:grpSp>
        <p:nvGrpSpPr>
          <p:cNvPr id="43" name="Group 43">
            <a:extLst>
              <a:ext uri="{FF2B5EF4-FFF2-40B4-BE49-F238E27FC236}">
                <a16:creationId xmlns:a16="http://schemas.microsoft.com/office/drawing/2014/main" id="{80A92653-81DE-07E2-FCFE-088B0B3A5216}"/>
              </a:ext>
            </a:extLst>
          </p:cNvPr>
          <p:cNvGrpSpPr/>
          <p:nvPr/>
        </p:nvGrpSpPr>
        <p:grpSpPr>
          <a:xfrm rot="5400000" flipV="1">
            <a:off x="1683897" y="4196988"/>
            <a:ext cx="1885285" cy="1884893"/>
            <a:chOff x="5205649" y="4805382"/>
            <a:chExt cx="1716288" cy="1732736"/>
          </a:xfrm>
        </p:grpSpPr>
        <p:sp>
          <p:nvSpPr>
            <p:cNvPr id="44" name="Oval 50">
              <a:extLst>
                <a:ext uri="{FF2B5EF4-FFF2-40B4-BE49-F238E27FC236}">
                  <a16:creationId xmlns:a16="http://schemas.microsoft.com/office/drawing/2014/main" id="{7BAB53B2-C777-1F12-855B-F588445BE81C}"/>
                </a:ext>
              </a:extLst>
            </p:cNvPr>
            <p:cNvSpPr/>
            <p:nvPr/>
          </p:nvSpPr>
          <p:spPr>
            <a:xfrm>
              <a:off x="5205649" y="4805382"/>
              <a:ext cx="1716288" cy="1732736"/>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51">
              <a:extLst>
                <a:ext uri="{FF2B5EF4-FFF2-40B4-BE49-F238E27FC236}">
                  <a16:creationId xmlns:a16="http://schemas.microsoft.com/office/drawing/2014/main" id="{99C9939D-A61A-1EDB-B471-A7FCA2DB2016}"/>
                </a:ext>
              </a:extLst>
            </p:cNvPr>
            <p:cNvSpPr/>
            <p:nvPr/>
          </p:nvSpPr>
          <p:spPr>
            <a:xfrm>
              <a:off x="5331510" y="4969326"/>
              <a:ext cx="1464568" cy="1428000"/>
            </a:xfrm>
            <a:prstGeom prst="ellipse">
              <a:avLst/>
            </a:prstGeom>
            <a:gradFill flip="none" rotWithShape="1">
              <a:gsLst>
                <a:gs pos="100000">
                  <a:srgbClr val="4472C4"/>
                </a:gs>
                <a:gs pos="0">
                  <a:srgbClr val="2A4B86"/>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6" name="TextBox 61">
            <a:extLst>
              <a:ext uri="{FF2B5EF4-FFF2-40B4-BE49-F238E27FC236}">
                <a16:creationId xmlns:a16="http://schemas.microsoft.com/office/drawing/2014/main" id="{2A866D79-0D00-D100-E594-E5B7CD1995C8}"/>
              </a:ext>
            </a:extLst>
          </p:cNvPr>
          <p:cNvSpPr txBox="1"/>
          <p:nvPr/>
        </p:nvSpPr>
        <p:spPr>
          <a:xfrm>
            <a:off x="1777012" y="4661115"/>
            <a:ext cx="1643344" cy="861774"/>
          </a:xfrm>
          <a:prstGeom prst="rect">
            <a:avLst/>
          </a:prstGeom>
          <a:noFill/>
        </p:spPr>
        <p:txBody>
          <a:bodyPr wrap="square" rtlCol="0">
            <a:spAutoFit/>
          </a:bodyPr>
          <a:lstStyle/>
          <a:p>
            <a:pPr algn="ctr"/>
            <a:r>
              <a:rPr lang="en-IN" sz="1400" dirty="0" err="1">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rPr>
              <a:t>Medianas</a:t>
            </a:r>
            <a:r>
              <a:rPr lang="en-IN" sz="1400" dirty="0">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rPr>
              <a:t> Menor</a:t>
            </a:r>
          </a:p>
          <a:p>
            <a:pPr algn="ctr"/>
            <a:r>
              <a:rPr lang="en-IN" dirty="0">
                <a:solidFill>
                  <a:schemeClr val="bg1"/>
                </a:solidFill>
                <a:latin typeface="DINPro-Medium" panose="02000503030000020004" pitchFamily="50" charset="0"/>
              </a:rPr>
              <a:t>MM$1.030.462</a:t>
            </a:r>
          </a:p>
          <a:p>
            <a:pPr algn="ctr"/>
            <a:r>
              <a:rPr lang="en-IN" dirty="0">
                <a:solidFill>
                  <a:schemeClr val="bg1"/>
                </a:solidFill>
                <a:latin typeface="DINPro-Medium" panose="02000503030000020004" pitchFamily="50" charset="0"/>
              </a:rPr>
              <a:t>MMUS$ 1.199</a:t>
            </a:r>
          </a:p>
        </p:txBody>
      </p:sp>
      <p:sp>
        <p:nvSpPr>
          <p:cNvPr id="47" name="CuadroTexto 46">
            <a:extLst>
              <a:ext uri="{FF2B5EF4-FFF2-40B4-BE49-F238E27FC236}">
                <a16:creationId xmlns:a16="http://schemas.microsoft.com/office/drawing/2014/main" id="{A857314B-FAAF-326C-FB61-6E76B75F0402}"/>
              </a:ext>
            </a:extLst>
          </p:cNvPr>
          <p:cNvSpPr txBox="1"/>
          <p:nvPr/>
        </p:nvSpPr>
        <p:spPr>
          <a:xfrm>
            <a:off x="25720" y="4761027"/>
            <a:ext cx="1712328" cy="923330"/>
          </a:xfrm>
          <a:prstGeom prst="rect">
            <a:avLst/>
          </a:prstGeom>
          <a:noFill/>
        </p:spPr>
        <p:txBody>
          <a:bodyPr wrap="none" rtlCol="0">
            <a:spAutoFit/>
          </a:bodyPr>
          <a:lstStyle/>
          <a:p>
            <a:r>
              <a:rPr lang="es-ES" sz="5400" dirty="0">
                <a:solidFill>
                  <a:srgbClr val="4472C4"/>
                </a:solidFill>
                <a:latin typeface="DINPro-Bold" panose="02000503030000020004" pitchFamily="50" charset="0"/>
              </a:rPr>
              <a:t>3,0 %</a:t>
            </a:r>
            <a:endParaRPr lang="es-CL" sz="5400" dirty="0">
              <a:solidFill>
                <a:srgbClr val="4472C4"/>
              </a:solidFill>
              <a:latin typeface="DINPro-Bold" panose="02000503030000020004" pitchFamily="50" charset="0"/>
            </a:endParaRPr>
          </a:p>
        </p:txBody>
      </p:sp>
    </p:spTree>
    <p:extLst>
      <p:ext uri="{BB962C8B-B14F-4D97-AF65-F5344CB8AC3E}">
        <p14:creationId xmlns:p14="http://schemas.microsoft.com/office/powerpoint/2010/main" val="24524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8856A912-54B8-45B0-8EF4-70ACFF4C149D}"/>
              </a:ext>
            </a:extLst>
          </p:cNvPr>
          <p:cNvGrpSpPr/>
          <p:nvPr/>
        </p:nvGrpSpPr>
        <p:grpSpPr>
          <a:xfrm rot="18900000" flipV="1">
            <a:off x="4005091" y="1876647"/>
            <a:ext cx="2995077" cy="1306797"/>
            <a:chOff x="3909753" y="3162185"/>
            <a:chExt cx="4372494" cy="1070794"/>
          </a:xfrm>
        </p:grpSpPr>
        <p:sp>
          <p:nvSpPr>
            <p:cNvPr id="3" name="Freeform: Shape 58">
              <a:extLst>
                <a:ext uri="{FF2B5EF4-FFF2-40B4-BE49-F238E27FC236}">
                  <a16:creationId xmlns:a16="http://schemas.microsoft.com/office/drawing/2014/main" id="{51F0ABA4-DC87-4AE3-89F5-957F4AF225EF}"/>
                </a:ext>
              </a:extLst>
            </p:cNvPr>
            <p:cNvSpPr/>
            <p:nvPr/>
          </p:nvSpPr>
          <p:spPr>
            <a:xfrm>
              <a:off x="3909753" y="3162185"/>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Freeform: Shape 59">
              <a:extLst>
                <a:ext uri="{FF2B5EF4-FFF2-40B4-BE49-F238E27FC236}">
                  <a16:creationId xmlns:a16="http://schemas.microsoft.com/office/drawing/2014/main" id="{96E59384-F889-4865-A497-2F601F85AF91}"/>
                </a:ext>
              </a:extLst>
            </p:cNvPr>
            <p:cNvSpPr/>
            <p:nvPr/>
          </p:nvSpPr>
          <p:spPr>
            <a:xfrm flipV="1">
              <a:off x="3909753" y="3697582"/>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D05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 name="Group 33">
            <a:extLst>
              <a:ext uri="{FF2B5EF4-FFF2-40B4-BE49-F238E27FC236}">
                <a16:creationId xmlns:a16="http://schemas.microsoft.com/office/drawing/2014/main" id="{1AAD769E-40BB-46E0-AF63-D5A63F42E343}"/>
              </a:ext>
            </a:extLst>
          </p:cNvPr>
          <p:cNvGrpSpPr/>
          <p:nvPr/>
        </p:nvGrpSpPr>
        <p:grpSpPr>
          <a:xfrm rot="10800000" flipV="1">
            <a:off x="4417734" y="3015532"/>
            <a:ext cx="3023779" cy="1293018"/>
            <a:chOff x="3909753" y="3162185"/>
            <a:chExt cx="4372494" cy="1070794"/>
          </a:xfrm>
        </p:grpSpPr>
        <p:sp>
          <p:nvSpPr>
            <p:cNvPr id="6" name="Freeform: Shape 56">
              <a:extLst>
                <a:ext uri="{FF2B5EF4-FFF2-40B4-BE49-F238E27FC236}">
                  <a16:creationId xmlns:a16="http://schemas.microsoft.com/office/drawing/2014/main" id="{1806CACA-DBA0-463F-AF44-81B7C2B94F9F}"/>
                </a:ext>
              </a:extLst>
            </p:cNvPr>
            <p:cNvSpPr/>
            <p:nvPr/>
          </p:nvSpPr>
          <p:spPr>
            <a:xfrm>
              <a:off x="3909753" y="3162185"/>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2A4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reeform: Shape 57">
              <a:extLst>
                <a:ext uri="{FF2B5EF4-FFF2-40B4-BE49-F238E27FC236}">
                  <a16:creationId xmlns:a16="http://schemas.microsoft.com/office/drawing/2014/main" id="{57D8A734-ABAA-4696-B702-2F2EB2E951E8}"/>
                </a:ext>
              </a:extLst>
            </p:cNvPr>
            <p:cNvSpPr/>
            <p:nvPr/>
          </p:nvSpPr>
          <p:spPr>
            <a:xfrm flipV="1">
              <a:off x="3909753" y="3697582"/>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 name="Group 34">
            <a:extLst>
              <a:ext uri="{FF2B5EF4-FFF2-40B4-BE49-F238E27FC236}">
                <a16:creationId xmlns:a16="http://schemas.microsoft.com/office/drawing/2014/main" id="{E698B4B3-F1D2-4EDE-8BE9-AA07F71B7A30}"/>
              </a:ext>
            </a:extLst>
          </p:cNvPr>
          <p:cNvGrpSpPr/>
          <p:nvPr/>
        </p:nvGrpSpPr>
        <p:grpSpPr>
          <a:xfrm rot="2700000" flipV="1">
            <a:off x="3973398" y="4072728"/>
            <a:ext cx="3023779" cy="1294391"/>
            <a:chOff x="3909753" y="3162185"/>
            <a:chExt cx="4372494" cy="1070794"/>
          </a:xfrm>
        </p:grpSpPr>
        <p:sp>
          <p:nvSpPr>
            <p:cNvPr id="9" name="Freeform: Shape 54">
              <a:extLst>
                <a:ext uri="{FF2B5EF4-FFF2-40B4-BE49-F238E27FC236}">
                  <a16:creationId xmlns:a16="http://schemas.microsoft.com/office/drawing/2014/main" id="{19A4AF97-F279-43A9-8A92-17F3E8306D6C}"/>
                </a:ext>
              </a:extLst>
            </p:cNvPr>
            <p:cNvSpPr/>
            <p:nvPr/>
          </p:nvSpPr>
          <p:spPr>
            <a:xfrm>
              <a:off x="3909753" y="3162185"/>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Shape 55">
              <a:extLst>
                <a:ext uri="{FF2B5EF4-FFF2-40B4-BE49-F238E27FC236}">
                  <a16:creationId xmlns:a16="http://schemas.microsoft.com/office/drawing/2014/main" id="{B932E7B9-FF1E-445A-BFDF-6A7A684E31B1}"/>
                </a:ext>
              </a:extLst>
            </p:cNvPr>
            <p:cNvSpPr/>
            <p:nvPr/>
          </p:nvSpPr>
          <p:spPr>
            <a:xfrm flipV="1">
              <a:off x="3909753" y="3697582"/>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 name="Group 37">
            <a:extLst>
              <a:ext uri="{FF2B5EF4-FFF2-40B4-BE49-F238E27FC236}">
                <a16:creationId xmlns:a16="http://schemas.microsoft.com/office/drawing/2014/main" id="{C26CA854-BA3C-4196-9F80-ECD7FF9C56D7}"/>
              </a:ext>
            </a:extLst>
          </p:cNvPr>
          <p:cNvGrpSpPr/>
          <p:nvPr/>
        </p:nvGrpSpPr>
        <p:grpSpPr>
          <a:xfrm rot="5400000" flipV="1">
            <a:off x="5759189" y="561278"/>
            <a:ext cx="1740405" cy="1757083"/>
            <a:chOff x="1965156" y="4479564"/>
            <a:chExt cx="1804738" cy="1804738"/>
          </a:xfrm>
        </p:grpSpPr>
        <p:sp>
          <p:nvSpPr>
            <p:cNvPr id="13" name="Oval 52">
              <a:extLst>
                <a:ext uri="{FF2B5EF4-FFF2-40B4-BE49-F238E27FC236}">
                  <a16:creationId xmlns:a16="http://schemas.microsoft.com/office/drawing/2014/main" id="{8D0236F9-05EC-47BB-B3BA-796E94E4209B}"/>
                </a:ext>
              </a:extLst>
            </p:cNvPr>
            <p:cNvSpPr/>
            <p:nvPr/>
          </p:nvSpPr>
          <p:spPr>
            <a:xfrm>
              <a:off x="1965156" y="4479564"/>
              <a:ext cx="1804738" cy="1804738"/>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53">
              <a:extLst>
                <a:ext uri="{FF2B5EF4-FFF2-40B4-BE49-F238E27FC236}">
                  <a16:creationId xmlns:a16="http://schemas.microsoft.com/office/drawing/2014/main" id="{390D8D0A-6846-4973-A641-35455B716C02}"/>
                </a:ext>
              </a:extLst>
            </p:cNvPr>
            <p:cNvSpPr/>
            <p:nvPr/>
          </p:nvSpPr>
          <p:spPr>
            <a:xfrm>
              <a:off x="2099506" y="4638266"/>
              <a:ext cx="1540044" cy="1487337"/>
            </a:xfrm>
            <a:prstGeom prst="ellipse">
              <a:avLst/>
            </a:prstGeom>
            <a:gradFill flip="none" rotWithShape="1">
              <a:gsLst>
                <a:gs pos="100000">
                  <a:srgbClr val="ED7D31"/>
                </a:gs>
                <a:gs pos="0">
                  <a:srgbClr val="D05F12"/>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 name="Group 43">
            <a:extLst>
              <a:ext uri="{FF2B5EF4-FFF2-40B4-BE49-F238E27FC236}">
                <a16:creationId xmlns:a16="http://schemas.microsoft.com/office/drawing/2014/main" id="{03E30EB5-F3D6-41D1-8772-0D182E09DFB4}"/>
              </a:ext>
            </a:extLst>
          </p:cNvPr>
          <p:cNvGrpSpPr/>
          <p:nvPr/>
        </p:nvGrpSpPr>
        <p:grpSpPr>
          <a:xfrm rot="5400000" flipV="1">
            <a:off x="6577835" y="2750295"/>
            <a:ext cx="1740408" cy="1757086"/>
            <a:chOff x="5232973" y="4805381"/>
            <a:chExt cx="1716288" cy="1732736"/>
          </a:xfrm>
        </p:grpSpPr>
        <p:sp>
          <p:nvSpPr>
            <p:cNvPr id="16" name="Oval 50">
              <a:extLst>
                <a:ext uri="{FF2B5EF4-FFF2-40B4-BE49-F238E27FC236}">
                  <a16:creationId xmlns:a16="http://schemas.microsoft.com/office/drawing/2014/main" id="{96520651-D239-43A6-BDF3-AC3D0C8E4153}"/>
                </a:ext>
              </a:extLst>
            </p:cNvPr>
            <p:cNvSpPr/>
            <p:nvPr/>
          </p:nvSpPr>
          <p:spPr>
            <a:xfrm>
              <a:off x="5232973" y="4805381"/>
              <a:ext cx="1716288" cy="1732736"/>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Z</a:t>
              </a:r>
            </a:p>
          </p:txBody>
        </p:sp>
        <p:sp>
          <p:nvSpPr>
            <p:cNvPr id="17" name="Oval 51">
              <a:extLst>
                <a:ext uri="{FF2B5EF4-FFF2-40B4-BE49-F238E27FC236}">
                  <a16:creationId xmlns:a16="http://schemas.microsoft.com/office/drawing/2014/main" id="{1360FA3D-FCE8-438B-9661-04EE596F07BB}"/>
                </a:ext>
              </a:extLst>
            </p:cNvPr>
            <p:cNvSpPr/>
            <p:nvPr/>
          </p:nvSpPr>
          <p:spPr>
            <a:xfrm>
              <a:off x="5367941" y="4969313"/>
              <a:ext cx="1464568" cy="1428000"/>
            </a:xfrm>
            <a:prstGeom prst="ellipse">
              <a:avLst/>
            </a:prstGeom>
            <a:gradFill flip="none" rotWithShape="1">
              <a:gsLst>
                <a:gs pos="100000">
                  <a:srgbClr val="4472C4"/>
                </a:gs>
                <a:gs pos="0">
                  <a:srgbClr val="2A4B86"/>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8" name="Group 44">
            <a:extLst>
              <a:ext uri="{FF2B5EF4-FFF2-40B4-BE49-F238E27FC236}">
                <a16:creationId xmlns:a16="http://schemas.microsoft.com/office/drawing/2014/main" id="{8C7AAA4F-0DC0-4CD2-BC67-645B312FFB95}"/>
              </a:ext>
            </a:extLst>
          </p:cNvPr>
          <p:cNvGrpSpPr/>
          <p:nvPr/>
        </p:nvGrpSpPr>
        <p:grpSpPr>
          <a:xfrm rot="5400000" flipV="1">
            <a:off x="5777359" y="4989920"/>
            <a:ext cx="1740404" cy="1757082"/>
            <a:chOff x="8133347" y="4479564"/>
            <a:chExt cx="1804738" cy="1804738"/>
          </a:xfrm>
        </p:grpSpPr>
        <p:sp>
          <p:nvSpPr>
            <p:cNvPr id="19" name="Oval 48">
              <a:extLst>
                <a:ext uri="{FF2B5EF4-FFF2-40B4-BE49-F238E27FC236}">
                  <a16:creationId xmlns:a16="http://schemas.microsoft.com/office/drawing/2014/main" id="{BFB1300B-2F6D-44C9-8029-08AEA95EB60B}"/>
                </a:ext>
              </a:extLst>
            </p:cNvPr>
            <p:cNvSpPr/>
            <p:nvPr/>
          </p:nvSpPr>
          <p:spPr>
            <a:xfrm>
              <a:off x="8133347" y="4479564"/>
              <a:ext cx="1804738" cy="1804738"/>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49">
              <a:extLst>
                <a:ext uri="{FF2B5EF4-FFF2-40B4-BE49-F238E27FC236}">
                  <a16:creationId xmlns:a16="http://schemas.microsoft.com/office/drawing/2014/main" id="{7FE9791F-6335-4F1B-A8ED-23E57B60A6F7}"/>
                </a:ext>
              </a:extLst>
            </p:cNvPr>
            <p:cNvSpPr/>
            <p:nvPr/>
          </p:nvSpPr>
          <p:spPr>
            <a:xfrm>
              <a:off x="8265694" y="4638264"/>
              <a:ext cx="1540044" cy="1487338"/>
            </a:xfrm>
            <a:prstGeom prst="ellipse">
              <a:avLst/>
            </a:prstGeom>
            <a:gradFill flip="none" rotWithShape="1">
              <a:gsLst>
                <a:gs pos="100000">
                  <a:srgbClr val="FFC000"/>
                </a:gs>
                <a:gs pos="0">
                  <a:srgbClr val="D09E00"/>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1" name="Freeform: Shape 45">
            <a:extLst>
              <a:ext uri="{FF2B5EF4-FFF2-40B4-BE49-F238E27FC236}">
                <a16:creationId xmlns:a16="http://schemas.microsoft.com/office/drawing/2014/main" id="{0C1FBB48-7306-4E06-AB18-3089FAAD91C3}"/>
              </a:ext>
            </a:extLst>
          </p:cNvPr>
          <p:cNvSpPr/>
          <p:nvPr/>
        </p:nvSpPr>
        <p:spPr>
          <a:xfrm rot="5400000">
            <a:off x="2534578" y="2453461"/>
            <a:ext cx="883551" cy="763783"/>
          </a:xfrm>
          <a:custGeom>
            <a:avLst/>
            <a:gdLst>
              <a:gd name="connsiteX0" fmla="*/ 298968 w 1243699"/>
              <a:gd name="connsiteY0" fmla="*/ 0 h 1075112"/>
              <a:gd name="connsiteX1" fmla="*/ 308798 w 1243699"/>
              <a:gd name="connsiteY1" fmla="*/ 16179 h 1075112"/>
              <a:gd name="connsiteX2" fmla="*/ 1134118 w 1243699"/>
              <a:gd name="connsiteY2" fmla="*/ 695811 h 1075112"/>
              <a:gd name="connsiteX3" fmla="*/ 1243699 w 1243699"/>
              <a:gd name="connsiteY3" fmla="*/ 735919 h 1075112"/>
              <a:gd name="connsiteX4" fmla="*/ 1127210 w 1243699"/>
              <a:gd name="connsiteY4" fmla="*/ 1075112 h 1075112"/>
              <a:gd name="connsiteX5" fmla="*/ 994417 w 1243699"/>
              <a:gd name="connsiteY5" fmla="*/ 1026509 h 1075112"/>
              <a:gd name="connsiteX6" fmla="*/ 11190 w 1243699"/>
              <a:gd name="connsiteY6" fmla="*/ 216845 h 1075112"/>
              <a:gd name="connsiteX7" fmla="*/ 0 w 1243699"/>
              <a:gd name="connsiteY7" fmla="*/ 198425 h 107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99" h="1075112">
                <a:moveTo>
                  <a:pt x="298968" y="0"/>
                </a:moveTo>
                <a:lnTo>
                  <a:pt x="308798" y="16179"/>
                </a:lnTo>
                <a:cubicBezTo>
                  <a:pt x="511060" y="315568"/>
                  <a:pt x="797482" y="553426"/>
                  <a:pt x="1134118" y="695811"/>
                </a:cubicBezTo>
                <a:lnTo>
                  <a:pt x="1243699" y="735919"/>
                </a:lnTo>
                <a:lnTo>
                  <a:pt x="1127210" y="1075112"/>
                </a:lnTo>
                <a:lnTo>
                  <a:pt x="994417" y="1026509"/>
                </a:lnTo>
                <a:cubicBezTo>
                  <a:pt x="593373" y="856882"/>
                  <a:pt x="252151" y="573514"/>
                  <a:pt x="11190" y="216845"/>
                </a:cubicBezTo>
                <a:lnTo>
                  <a:pt x="0" y="198425"/>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2" name="Freeform: Shape 46">
            <a:extLst>
              <a:ext uri="{FF2B5EF4-FFF2-40B4-BE49-F238E27FC236}">
                <a16:creationId xmlns:a16="http://schemas.microsoft.com/office/drawing/2014/main" id="{6208EE44-3B3D-415F-BD02-1DB474D92708}"/>
              </a:ext>
            </a:extLst>
          </p:cNvPr>
          <p:cNvSpPr/>
          <p:nvPr/>
        </p:nvSpPr>
        <p:spPr>
          <a:xfrm rot="5400000">
            <a:off x="2545360" y="4079978"/>
            <a:ext cx="877107" cy="765370"/>
          </a:xfrm>
          <a:custGeom>
            <a:avLst/>
            <a:gdLst>
              <a:gd name="connsiteX0" fmla="*/ 935659 w 1234627"/>
              <a:gd name="connsiteY0" fmla="*/ 0 h 1077344"/>
              <a:gd name="connsiteX1" fmla="*/ 1234627 w 1234627"/>
              <a:gd name="connsiteY1" fmla="*/ 198425 h 1077344"/>
              <a:gd name="connsiteX2" fmla="*/ 1219100 w 1234627"/>
              <a:gd name="connsiteY2" fmla="*/ 223984 h 1077344"/>
              <a:gd name="connsiteX3" fmla="*/ 235874 w 1234627"/>
              <a:gd name="connsiteY3" fmla="*/ 1033648 h 1077344"/>
              <a:gd name="connsiteX4" fmla="*/ 116488 w 1234627"/>
              <a:gd name="connsiteY4" fmla="*/ 1077344 h 1077344"/>
              <a:gd name="connsiteX5" fmla="*/ 0 w 1234627"/>
              <a:gd name="connsiteY5" fmla="*/ 738150 h 1077344"/>
              <a:gd name="connsiteX6" fmla="*/ 96173 w 1234627"/>
              <a:gd name="connsiteY6" fmla="*/ 702950 h 1077344"/>
              <a:gd name="connsiteX7" fmla="*/ 921493 w 1234627"/>
              <a:gd name="connsiteY7" fmla="*/ 23318 h 107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4627" h="1077344">
                <a:moveTo>
                  <a:pt x="935659" y="0"/>
                </a:moveTo>
                <a:lnTo>
                  <a:pt x="1234627" y="198425"/>
                </a:lnTo>
                <a:lnTo>
                  <a:pt x="1219100" y="223984"/>
                </a:lnTo>
                <a:cubicBezTo>
                  <a:pt x="978139" y="580653"/>
                  <a:pt x="636917" y="864021"/>
                  <a:pt x="235874" y="1033648"/>
                </a:cubicBezTo>
                <a:lnTo>
                  <a:pt x="116488" y="1077344"/>
                </a:lnTo>
                <a:lnTo>
                  <a:pt x="0" y="738150"/>
                </a:lnTo>
                <a:lnTo>
                  <a:pt x="96173" y="702950"/>
                </a:lnTo>
                <a:cubicBezTo>
                  <a:pt x="432809" y="560565"/>
                  <a:pt x="719230" y="322707"/>
                  <a:pt x="921493" y="2331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3" name="Freeform: Shape 47">
            <a:extLst>
              <a:ext uri="{FF2B5EF4-FFF2-40B4-BE49-F238E27FC236}">
                <a16:creationId xmlns:a16="http://schemas.microsoft.com/office/drawing/2014/main" id="{A8C7DAB6-11EF-4FF6-8F66-D65C66EA4671}"/>
              </a:ext>
            </a:extLst>
          </p:cNvPr>
          <p:cNvSpPr/>
          <p:nvPr/>
        </p:nvSpPr>
        <p:spPr>
          <a:xfrm rot="5400000">
            <a:off x="2182515" y="3463843"/>
            <a:ext cx="1019299" cy="326419"/>
          </a:xfrm>
          <a:custGeom>
            <a:avLst/>
            <a:gdLst>
              <a:gd name="connsiteX0" fmla="*/ 115212 w 1434778"/>
              <a:gd name="connsiteY0" fmla="*/ 0 h 459471"/>
              <a:gd name="connsiteX1" fmla="*/ 159569 w 1434778"/>
              <a:gd name="connsiteY1" fmla="*/ 16235 h 459471"/>
              <a:gd name="connsiteX2" fmla="*/ 717390 w 1434778"/>
              <a:gd name="connsiteY2" fmla="*/ 100569 h 459471"/>
              <a:gd name="connsiteX3" fmla="*/ 1275212 w 1434778"/>
              <a:gd name="connsiteY3" fmla="*/ 16235 h 459471"/>
              <a:gd name="connsiteX4" fmla="*/ 1319566 w 1434778"/>
              <a:gd name="connsiteY4" fmla="*/ 1 h 459471"/>
              <a:gd name="connsiteX5" fmla="*/ 1434778 w 1434778"/>
              <a:gd name="connsiteY5" fmla="*/ 339661 h 459471"/>
              <a:gd name="connsiteX6" fmla="*/ 1381938 w 1434778"/>
              <a:gd name="connsiteY6" fmla="*/ 359001 h 459471"/>
              <a:gd name="connsiteX7" fmla="*/ 717390 w 1434778"/>
              <a:gd name="connsiteY7" fmla="*/ 459471 h 459471"/>
              <a:gd name="connsiteX8" fmla="*/ 52843 w 1434778"/>
              <a:gd name="connsiteY8" fmla="*/ 359001 h 459471"/>
              <a:gd name="connsiteX9" fmla="*/ 0 w 1434778"/>
              <a:gd name="connsiteY9" fmla="*/ 339660 h 45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778" h="459471">
                <a:moveTo>
                  <a:pt x="115212" y="0"/>
                </a:moveTo>
                <a:lnTo>
                  <a:pt x="159569" y="16235"/>
                </a:lnTo>
                <a:cubicBezTo>
                  <a:pt x="335785" y="71043"/>
                  <a:pt x="523139" y="100569"/>
                  <a:pt x="717390" y="100569"/>
                </a:cubicBezTo>
                <a:cubicBezTo>
                  <a:pt x="911641" y="100569"/>
                  <a:pt x="1098996" y="71043"/>
                  <a:pt x="1275212" y="16235"/>
                </a:cubicBezTo>
                <a:lnTo>
                  <a:pt x="1319566" y="1"/>
                </a:lnTo>
                <a:lnTo>
                  <a:pt x="1434778" y="339661"/>
                </a:lnTo>
                <a:lnTo>
                  <a:pt x="1381938" y="359001"/>
                </a:lnTo>
                <a:cubicBezTo>
                  <a:pt x="1172008" y="424296"/>
                  <a:pt x="948807" y="459471"/>
                  <a:pt x="717390" y="459471"/>
                </a:cubicBezTo>
                <a:cubicBezTo>
                  <a:pt x="485974" y="459471"/>
                  <a:pt x="262773" y="424296"/>
                  <a:pt x="52843" y="359001"/>
                </a:cubicBezTo>
                <a:lnTo>
                  <a:pt x="0" y="33966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TextBox 60">
            <a:extLst>
              <a:ext uri="{FF2B5EF4-FFF2-40B4-BE49-F238E27FC236}">
                <a16:creationId xmlns:a16="http://schemas.microsoft.com/office/drawing/2014/main" id="{9D9A5FC8-3683-4815-8CBF-64A7D966E250}"/>
              </a:ext>
            </a:extLst>
          </p:cNvPr>
          <p:cNvSpPr txBox="1"/>
          <p:nvPr/>
        </p:nvSpPr>
        <p:spPr>
          <a:xfrm>
            <a:off x="5897269" y="976425"/>
            <a:ext cx="1518957" cy="861774"/>
          </a:xfrm>
          <a:prstGeom prst="rect">
            <a:avLst/>
          </a:prstGeom>
          <a:noFill/>
        </p:spPr>
        <p:txBody>
          <a:bodyPr wrap="square" rtlCol="0">
            <a:spAutoFit/>
          </a:bodyPr>
          <a:lstStyle/>
          <a:p>
            <a:pPr algn="ctr"/>
            <a:r>
              <a:rPr lang="en-IN" sz="1600" dirty="0">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rPr>
              <a:t>Antofagasta</a:t>
            </a:r>
            <a:endParaRPr lang="en-IN" sz="1200" dirty="0">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endParaRPr>
          </a:p>
          <a:p>
            <a:pPr algn="ctr"/>
            <a:r>
              <a:rPr lang="en-IN" sz="1400" dirty="0">
                <a:solidFill>
                  <a:schemeClr val="bg1"/>
                </a:solidFill>
                <a:latin typeface="DINPro-Medium" panose="02000503030000020004" pitchFamily="50" charset="0"/>
              </a:rPr>
              <a:t>MM$</a:t>
            </a:r>
            <a:r>
              <a:rPr lang="en-IN" dirty="0">
                <a:solidFill>
                  <a:schemeClr val="bg1"/>
                </a:solidFill>
                <a:latin typeface="DINPro-Medium" panose="02000503030000020004" pitchFamily="50" charset="0"/>
              </a:rPr>
              <a:t>1.875.144</a:t>
            </a:r>
          </a:p>
          <a:p>
            <a:pPr algn="ctr"/>
            <a:r>
              <a:rPr lang="en-IN" sz="1600" dirty="0">
                <a:solidFill>
                  <a:schemeClr val="bg1"/>
                </a:solidFill>
                <a:latin typeface="DINPro-Medium" panose="02000503030000020004" pitchFamily="50" charset="0"/>
              </a:rPr>
              <a:t>MMUS$ 2.182</a:t>
            </a:r>
          </a:p>
        </p:txBody>
      </p:sp>
      <p:sp>
        <p:nvSpPr>
          <p:cNvPr id="25" name="TextBox 61">
            <a:extLst>
              <a:ext uri="{FF2B5EF4-FFF2-40B4-BE49-F238E27FC236}">
                <a16:creationId xmlns:a16="http://schemas.microsoft.com/office/drawing/2014/main" id="{A0410CCC-5E5E-4BC8-A38D-4F711635F705}"/>
              </a:ext>
            </a:extLst>
          </p:cNvPr>
          <p:cNvSpPr txBox="1"/>
          <p:nvPr/>
        </p:nvSpPr>
        <p:spPr>
          <a:xfrm>
            <a:off x="6652439" y="3138309"/>
            <a:ext cx="1594936" cy="800219"/>
          </a:xfrm>
          <a:prstGeom prst="rect">
            <a:avLst/>
          </a:prstGeom>
          <a:noFill/>
        </p:spPr>
        <p:txBody>
          <a:bodyPr wrap="square" rtlCol="0">
            <a:spAutoFit/>
          </a:bodyPr>
          <a:lstStyle/>
          <a:p>
            <a:pPr algn="ctr"/>
            <a:r>
              <a:rPr lang="es-ES_tradnl" sz="1400" dirty="0">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rPr>
              <a:t>Metropolitana</a:t>
            </a:r>
            <a:endParaRPr lang="es-ES_tradnl" sz="1200" dirty="0">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endParaRPr>
          </a:p>
          <a:p>
            <a:pPr algn="ctr"/>
            <a:r>
              <a:rPr lang="en-IN" sz="1300" dirty="0">
                <a:solidFill>
                  <a:schemeClr val="bg1"/>
                </a:solidFill>
                <a:latin typeface="DINPro-Medium" panose="02000503030000020004" pitchFamily="50" charset="0"/>
              </a:rPr>
              <a:t>MM</a:t>
            </a:r>
            <a:r>
              <a:rPr lang="en-IN" sz="1600" dirty="0">
                <a:solidFill>
                  <a:schemeClr val="bg1"/>
                </a:solidFill>
                <a:latin typeface="DINPro-Medium" panose="02000503030000020004" pitchFamily="50" charset="0"/>
              </a:rPr>
              <a:t>$29.171.212</a:t>
            </a:r>
          </a:p>
          <a:p>
            <a:pPr algn="ctr"/>
            <a:r>
              <a:rPr lang="en-IN" sz="1600" dirty="0">
                <a:solidFill>
                  <a:schemeClr val="bg1"/>
                </a:solidFill>
                <a:latin typeface="DINPro-Medium" panose="02000503030000020004" pitchFamily="50" charset="0"/>
              </a:rPr>
              <a:t>MMUS$ 33.939</a:t>
            </a:r>
          </a:p>
        </p:txBody>
      </p:sp>
      <p:sp>
        <p:nvSpPr>
          <p:cNvPr id="26" name="TextBox 62">
            <a:extLst>
              <a:ext uri="{FF2B5EF4-FFF2-40B4-BE49-F238E27FC236}">
                <a16:creationId xmlns:a16="http://schemas.microsoft.com/office/drawing/2014/main" id="{6127D746-1ECB-4F11-B142-CDE4820AE1B3}"/>
              </a:ext>
            </a:extLst>
          </p:cNvPr>
          <p:cNvSpPr txBox="1"/>
          <p:nvPr/>
        </p:nvSpPr>
        <p:spPr>
          <a:xfrm>
            <a:off x="5806933" y="5402830"/>
            <a:ext cx="1681256" cy="800219"/>
          </a:xfrm>
          <a:prstGeom prst="rect">
            <a:avLst/>
          </a:prstGeom>
          <a:noFill/>
        </p:spPr>
        <p:txBody>
          <a:bodyPr wrap="square" rtlCol="0">
            <a:spAutoFit/>
          </a:bodyPr>
          <a:lstStyle/>
          <a:p>
            <a:pPr algn="ctr"/>
            <a:r>
              <a:rPr lang="es-ES_trad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Otras</a:t>
            </a:r>
            <a:r>
              <a:rPr lang="en-IN"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s-ES_trad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Regiones</a:t>
            </a:r>
          </a:p>
          <a:p>
            <a:pPr algn="ctr"/>
            <a:r>
              <a:rPr lang="en-IN" sz="1800" dirty="0">
                <a:solidFill>
                  <a:schemeClr val="bg1"/>
                </a:solidFill>
                <a:latin typeface="DINPro-Medium" panose="02000503030000020004" pitchFamily="50" charset="0"/>
              </a:rPr>
              <a:t>MM$</a:t>
            </a:r>
            <a:r>
              <a:rPr lang="en-IN" dirty="0">
                <a:solidFill>
                  <a:schemeClr val="bg1"/>
                </a:solidFill>
                <a:latin typeface="DINPro-Medium" panose="02000503030000020004" pitchFamily="50" charset="0"/>
              </a:rPr>
              <a:t>3.443.863</a:t>
            </a:r>
            <a:endParaRPr lang="en-IN" sz="1600" dirty="0">
              <a:solidFill>
                <a:schemeClr val="bg1"/>
              </a:solidFill>
              <a:latin typeface="DINPro-Medium" panose="02000503030000020004" pitchFamily="50" charset="0"/>
            </a:endParaRPr>
          </a:p>
          <a:p>
            <a:pPr algn="ctr"/>
            <a:r>
              <a:rPr lang="en-IN" sz="1600" dirty="0">
                <a:solidFill>
                  <a:schemeClr val="bg1"/>
                </a:solidFill>
                <a:latin typeface="DINPro-Medium" panose="02000503030000020004" pitchFamily="50" charset="0"/>
              </a:rPr>
              <a:t>MMUS$ 4.007</a:t>
            </a:r>
          </a:p>
        </p:txBody>
      </p:sp>
      <p:sp>
        <p:nvSpPr>
          <p:cNvPr id="11" name="Oval 35">
            <a:extLst>
              <a:ext uri="{FF2B5EF4-FFF2-40B4-BE49-F238E27FC236}">
                <a16:creationId xmlns:a16="http://schemas.microsoft.com/office/drawing/2014/main" id="{7C9427E8-D7E1-47F8-98B6-395358CD3E64}"/>
              </a:ext>
            </a:extLst>
          </p:cNvPr>
          <p:cNvSpPr/>
          <p:nvPr/>
        </p:nvSpPr>
        <p:spPr>
          <a:xfrm rot="5400000" flipV="1">
            <a:off x="2737651" y="2264027"/>
            <a:ext cx="2706838" cy="2732778"/>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a:scene3d>
            <a:camera prst="orthographicFront"/>
            <a:lightRig rig="threePt" dir="t"/>
          </a:scene3d>
          <a:sp3d contourW="12700">
            <a:bevelT w="120650" h="25400" prst="relaxedInse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TextBox 63">
            <a:extLst>
              <a:ext uri="{FF2B5EF4-FFF2-40B4-BE49-F238E27FC236}">
                <a16:creationId xmlns:a16="http://schemas.microsoft.com/office/drawing/2014/main" id="{A540E2E7-0E49-465C-A513-706841295EC3}"/>
              </a:ext>
            </a:extLst>
          </p:cNvPr>
          <p:cNvSpPr txBox="1"/>
          <p:nvPr/>
        </p:nvSpPr>
        <p:spPr>
          <a:xfrm>
            <a:off x="2274863" y="3076243"/>
            <a:ext cx="3554788" cy="1138773"/>
          </a:xfrm>
          <a:prstGeom prst="rect">
            <a:avLst/>
          </a:prstGeom>
          <a:noFill/>
        </p:spPr>
        <p:txBody>
          <a:bodyPr wrap="square" rtlCol="0">
            <a:spAutoFit/>
          </a:bodyPr>
          <a:lstStyle/>
          <a:p>
            <a:pPr algn="ctr"/>
            <a:r>
              <a:rPr lang="en-IN" sz="2400" b="1" dirty="0">
                <a:solidFill>
                  <a:schemeClr val="bg1">
                    <a:lumMod val="65000"/>
                  </a:schemeClr>
                </a:solidFill>
                <a:latin typeface="DINPro-Bold" panose="02000503030000020004" pitchFamily="50" charset="0"/>
                <a:ea typeface="Open Sans Semibold" panose="020B0706030804020204" pitchFamily="34" charset="0"/>
                <a:cs typeface="Open Sans Semibold" panose="020B0706030804020204" pitchFamily="34" charset="0"/>
              </a:rPr>
              <a:t>Nacional</a:t>
            </a:r>
          </a:p>
          <a:p>
            <a:pPr algn="ctr"/>
            <a:r>
              <a:rPr lang="en-IN" sz="2400" b="1" dirty="0">
                <a:solidFill>
                  <a:schemeClr val="bg1">
                    <a:lumMod val="65000"/>
                  </a:schemeClr>
                </a:solidFill>
                <a:latin typeface="DINPro-Bold" panose="02000503030000020004" pitchFamily="50" charset="0"/>
                <a:ea typeface="Open Sans Semibold" panose="020B0706030804020204" pitchFamily="34" charset="0"/>
                <a:cs typeface="Open Sans Semibold" panose="020B0706030804020204" pitchFamily="34" charset="0"/>
              </a:rPr>
              <a:t>MM$34.490.219</a:t>
            </a:r>
          </a:p>
          <a:p>
            <a:pPr algn="ctr"/>
            <a:r>
              <a:rPr lang="en-IN" sz="2000" b="1" dirty="0">
                <a:solidFill>
                  <a:schemeClr val="bg1">
                    <a:lumMod val="65000"/>
                  </a:schemeClr>
                </a:solidFill>
                <a:latin typeface="DINPro-Bold" panose="02000503030000020004" pitchFamily="50" charset="0"/>
                <a:ea typeface="Open Sans Semibold" panose="020B0706030804020204" pitchFamily="34" charset="0"/>
                <a:cs typeface="Open Sans Semibold" panose="020B0706030804020204" pitchFamily="34" charset="0"/>
              </a:rPr>
              <a:t>MMUS$ 40.128</a:t>
            </a:r>
          </a:p>
        </p:txBody>
      </p:sp>
      <p:sp>
        <p:nvSpPr>
          <p:cNvPr id="29" name="CuadroTexto 28">
            <a:extLst>
              <a:ext uri="{FF2B5EF4-FFF2-40B4-BE49-F238E27FC236}">
                <a16:creationId xmlns:a16="http://schemas.microsoft.com/office/drawing/2014/main" id="{F6A372D2-6044-415F-9697-AA5AA3F890C3}"/>
              </a:ext>
            </a:extLst>
          </p:cNvPr>
          <p:cNvSpPr txBox="1"/>
          <p:nvPr/>
        </p:nvSpPr>
        <p:spPr>
          <a:xfrm>
            <a:off x="7637526" y="913050"/>
            <a:ext cx="1712328" cy="923330"/>
          </a:xfrm>
          <a:prstGeom prst="rect">
            <a:avLst/>
          </a:prstGeom>
          <a:noFill/>
        </p:spPr>
        <p:txBody>
          <a:bodyPr wrap="none" rtlCol="0">
            <a:spAutoFit/>
          </a:bodyPr>
          <a:lstStyle/>
          <a:p>
            <a:r>
              <a:rPr lang="es-ES" sz="5400" dirty="0">
                <a:solidFill>
                  <a:srgbClr val="ED7D31"/>
                </a:solidFill>
                <a:latin typeface="DINPro-Bold" panose="02000503030000020004" pitchFamily="50" charset="0"/>
              </a:rPr>
              <a:t>5,4 %</a:t>
            </a:r>
            <a:endParaRPr lang="es-CL" sz="5400" dirty="0">
              <a:solidFill>
                <a:srgbClr val="ED7D31"/>
              </a:solidFill>
              <a:latin typeface="DINPro-Bold" panose="02000503030000020004" pitchFamily="50" charset="0"/>
            </a:endParaRPr>
          </a:p>
        </p:txBody>
      </p:sp>
      <p:sp>
        <p:nvSpPr>
          <p:cNvPr id="30" name="CuadroTexto 29">
            <a:extLst>
              <a:ext uri="{FF2B5EF4-FFF2-40B4-BE49-F238E27FC236}">
                <a16:creationId xmlns:a16="http://schemas.microsoft.com/office/drawing/2014/main" id="{93EC41ED-50FC-4B5C-887E-51B4BEB8D07A}"/>
              </a:ext>
            </a:extLst>
          </p:cNvPr>
          <p:cNvSpPr txBox="1"/>
          <p:nvPr/>
        </p:nvSpPr>
        <p:spPr>
          <a:xfrm>
            <a:off x="8338764" y="3165387"/>
            <a:ext cx="2063385" cy="923330"/>
          </a:xfrm>
          <a:prstGeom prst="rect">
            <a:avLst/>
          </a:prstGeom>
          <a:noFill/>
        </p:spPr>
        <p:txBody>
          <a:bodyPr wrap="none" rtlCol="0">
            <a:spAutoFit/>
          </a:bodyPr>
          <a:lstStyle/>
          <a:p>
            <a:r>
              <a:rPr lang="es-ES" sz="5400" dirty="0">
                <a:solidFill>
                  <a:srgbClr val="4472C4"/>
                </a:solidFill>
                <a:latin typeface="DINPro-Bold" panose="02000503030000020004" pitchFamily="50" charset="0"/>
              </a:rPr>
              <a:t>84,6 %</a:t>
            </a:r>
            <a:endParaRPr lang="es-CL" sz="5400" dirty="0">
              <a:solidFill>
                <a:srgbClr val="4472C4"/>
              </a:solidFill>
              <a:latin typeface="DINPro-Bold" panose="02000503030000020004" pitchFamily="50" charset="0"/>
            </a:endParaRPr>
          </a:p>
        </p:txBody>
      </p:sp>
      <p:sp>
        <p:nvSpPr>
          <p:cNvPr id="31" name="CuadroTexto 30">
            <a:extLst>
              <a:ext uri="{FF2B5EF4-FFF2-40B4-BE49-F238E27FC236}">
                <a16:creationId xmlns:a16="http://schemas.microsoft.com/office/drawing/2014/main" id="{034D2C46-509F-4C1B-BD27-999EA055B44B}"/>
              </a:ext>
            </a:extLst>
          </p:cNvPr>
          <p:cNvSpPr txBox="1"/>
          <p:nvPr/>
        </p:nvSpPr>
        <p:spPr>
          <a:xfrm>
            <a:off x="7637526" y="5479766"/>
            <a:ext cx="2063385" cy="923330"/>
          </a:xfrm>
          <a:prstGeom prst="rect">
            <a:avLst/>
          </a:prstGeom>
          <a:noFill/>
        </p:spPr>
        <p:txBody>
          <a:bodyPr wrap="none" rtlCol="0">
            <a:spAutoFit/>
          </a:bodyPr>
          <a:lstStyle/>
          <a:p>
            <a:r>
              <a:rPr lang="es-ES" sz="5400" dirty="0">
                <a:solidFill>
                  <a:srgbClr val="FFC000"/>
                </a:solidFill>
                <a:latin typeface="DINPro-Bold" panose="02000503030000020004" pitchFamily="50" charset="0"/>
              </a:rPr>
              <a:t>10,0 %</a:t>
            </a:r>
            <a:endParaRPr lang="es-CL" sz="5400" dirty="0">
              <a:solidFill>
                <a:srgbClr val="FFC000"/>
              </a:solidFill>
              <a:latin typeface="DINPro-Bold" panose="02000503030000020004" pitchFamily="50" charset="0"/>
            </a:endParaRPr>
          </a:p>
        </p:txBody>
      </p:sp>
      <p:sp>
        <p:nvSpPr>
          <p:cNvPr id="32" name="CuadroTexto 31">
            <a:extLst>
              <a:ext uri="{FF2B5EF4-FFF2-40B4-BE49-F238E27FC236}">
                <a16:creationId xmlns:a16="http://schemas.microsoft.com/office/drawing/2014/main" id="{84183FA8-6DAB-4F92-89D6-75E6968A483E}"/>
              </a:ext>
            </a:extLst>
          </p:cNvPr>
          <p:cNvSpPr txBox="1"/>
          <p:nvPr/>
        </p:nvSpPr>
        <p:spPr>
          <a:xfrm>
            <a:off x="803563" y="98079"/>
            <a:ext cx="1058487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Ventas totales ejercicio 2022 (en millones de pesos) / por región</a:t>
            </a:r>
          </a:p>
        </p:txBody>
      </p:sp>
    </p:spTree>
    <p:extLst>
      <p:ext uri="{BB962C8B-B14F-4D97-AF65-F5344CB8AC3E}">
        <p14:creationId xmlns:p14="http://schemas.microsoft.com/office/powerpoint/2010/main" val="1945650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84183FA8-6DAB-4F92-89D6-75E6968A483E}"/>
              </a:ext>
            </a:extLst>
          </p:cNvPr>
          <p:cNvSpPr txBox="1"/>
          <p:nvPr/>
        </p:nvSpPr>
        <p:spPr>
          <a:xfrm>
            <a:off x="868218" y="246354"/>
            <a:ext cx="1058487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Ventas región de Antofagasta ejercicio 2022  (en millones de pesos) </a:t>
            </a:r>
          </a:p>
        </p:txBody>
      </p:sp>
      <p:pic>
        <p:nvPicPr>
          <p:cNvPr id="28" name="Imagen 27">
            <a:extLst>
              <a:ext uri="{FF2B5EF4-FFF2-40B4-BE49-F238E27FC236}">
                <a16:creationId xmlns:a16="http://schemas.microsoft.com/office/drawing/2014/main" id="{DD21DAD3-DC77-49F8-D732-CCC5F27B16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641" y="1056206"/>
            <a:ext cx="11906507" cy="5233757"/>
          </a:xfrm>
          <a:prstGeom prst="rect">
            <a:avLst/>
          </a:prstGeom>
          <a:noFill/>
          <a:ln>
            <a:noFill/>
          </a:ln>
        </p:spPr>
      </p:pic>
    </p:spTree>
    <p:extLst>
      <p:ext uri="{BB962C8B-B14F-4D97-AF65-F5344CB8AC3E}">
        <p14:creationId xmlns:p14="http://schemas.microsoft.com/office/powerpoint/2010/main" val="354194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3">
            <a:extLst>
              <a:ext uri="{FF2B5EF4-FFF2-40B4-BE49-F238E27FC236}">
                <a16:creationId xmlns:a16="http://schemas.microsoft.com/office/drawing/2014/main" id="{9CFFE047-1828-4E44-9823-A0C57633BB79}"/>
              </a:ext>
            </a:extLst>
          </p:cNvPr>
          <p:cNvSpPr/>
          <p:nvPr/>
        </p:nvSpPr>
        <p:spPr>
          <a:xfrm>
            <a:off x="1370929" y="1649746"/>
            <a:ext cx="3701413" cy="3701413"/>
          </a:xfrm>
          <a:prstGeom prst="ellipse">
            <a:avLst/>
          </a:prstGeom>
          <a:gradFill flip="none" rotWithShape="1">
            <a:gsLst>
              <a:gs pos="0">
                <a:srgbClr val="DDE1E2"/>
              </a:gs>
              <a:gs pos="100000">
                <a:srgbClr val="FFFFFF"/>
              </a:gs>
            </a:gsLst>
            <a:lin ang="16200000" scaled="1"/>
            <a:tileRect/>
          </a:gradFill>
          <a:ln w="558800">
            <a:noFill/>
          </a:ln>
          <a:effectLst>
            <a:outerShdw blurRad="508000" dist="76200" dir="2700000" sx="102000" sy="102000" algn="tl" rotWithShape="0">
              <a:schemeClr val="tx1">
                <a:lumMod val="65000"/>
                <a:lumOff val="3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BFBFBF"/>
              </a:solidFill>
            </a:endParaRPr>
          </a:p>
        </p:txBody>
      </p:sp>
      <p:sp>
        <p:nvSpPr>
          <p:cNvPr id="3" name="Rectangle: Rounded Corners 19">
            <a:extLst>
              <a:ext uri="{FF2B5EF4-FFF2-40B4-BE49-F238E27FC236}">
                <a16:creationId xmlns:a16="http://schemas.microsoft.com/office/drawing/2014/main" id="{BED33724-659E-43EF-A20F-5DCF3D7A011B}"/>
              </a:ext>
            </a:extLst>
          </p:cNvPr>
          <p:cNvSpPr/>
          <p:nvPr/>
        </p:nvSpPr>
        <p:spPr>
          <a:xfrm>
            <a:off x="6582765" y="932563"/>
            <a:ext cx="4510805" cy="1008358"/>
          </a:xfrm>
          <a:prstGeom prst="roundRect">
            <a:avLst>
              <a:gd name="adj" fmla="val 50000"/>
            </a:avLst>
          </a:prstGeom>
          <a:gradFill flip="none" rotWithShape="1">
            <a:gsLst>
              <a:gs pos="0">
                <a:srgbClr val="FCB117"/>
              </a:gs>
              <a:gs pos="100000">
                <a:srgbClr val="FFDB3F"/>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5" name="Rectangle: Rounded Corners 21">
            <a:extLst>
              <a:ext uri="{FF2B5EF4-FFF2-40B4-BE49-F238E27FC236}">
                <a16:creationId xmlns:a16="http://schemas.microsoft.com/office/drawing/2014/main" id="{239A7DC9-B380-4760-A198-93C828FAA95B}"/>
              </a:ext>
            </a:extLst>
          </p:cNvPr>
          <p:cNvSpPr/>
          <p:nvPr/>
        </p:nvSpPr>
        <p:spPr>
          <a:xfrm>
            <a:off x="7518138" y="2981378"/>
            <a:ext cx="4152725" cy="1008358"/>
          </a:xfrm>
          <a:prstGeom prst="roundRect">
            <a:avLst>
              <a:gd name="adj" fmla="val 50000"/>
            </a:avLst>
          </a:prstGeom>
          <a:gradFill flip="none" rotWithShape="1">
            <a:gsLst>
              <a:gs pos="0">
                <a:srgbClr val="A6228F"/>
              </a:gs>
              <a:gs pos="100000">
                <a:srgbClr val="D3509D"/>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7" name="Rectangle: Rounded Corners 23">
            <a:extLst>
              <a:ext uri="{FF2B5EF4-FFF2-40B4-BE49-F238E27FC236}">
                <a16:creationId xmlns:a16="http://schemas.microsoft.com/office/drawing/2014/main" id="{AF639CCB-8ED6-4CA5-81A7-8860453C7B21}"/>
              </a:ext>
            </a:extLst>
          </p:cNvPr>
          <p:cNvSpPr/>
          <p:nvPr/>
        </p:nvSpPr>
        <p:spPr>
          <a:xfrm>
            <a:off x="6582765" y="5056602"/>
            <a:ext cx="4338277" cy="1193476"/>
          </a:xfrm>
          <a:prstGeom prst="roundRect">
            <a:avLst>
              <a:gd name="adj" fmla="val 50000"/>
            </a:avLst>
          </a:prstGeom>
          <a:gradFill flip="none" rotWithShape="1">
            <a:gsLst>
              <a:gs pos="0">
                <a:srgbClr val="00AAA9"/>
              </a:gs>
              <a:gs pos="100000">
                <a:srgbClr val="00AED0"/>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8" name="Freeform: Shape 32">
            <a:extLst>
              <a:ext uri="{FF2B5EF4-FFF2-40B4-BE49-F238E27FC236}">
                <a16:creationId xmlns:a16="http://schemas.microsoft.com/office/drawing/2014/main" id="{0CAA0E5D-6E83-4B4B-958B-C18B91251FB2}"/>
              </a:ext>
            </a:extLst>
          </p:cNvPr>
          <p:cNvSpPr/>
          <p:nvPr/>
        </p:nvSpPr>
        <p:spPr>
          <a:xfrm>
            <a:off x="3405296" y="794467"/>
            <a:ext cx="2688152" cy="5376300"/>
          </a:xfrm>
          <a:custGeom>
            <a:avLst/>
            <a:gdLst>
              <a:gd name="connsiteX0" fmla="*/ 0 w 2688152"/>
              <a:gd name="connsiteY0" fmla="*/ 0 h 5376300"/>
              <a:gd name="connsiteX1" fmla="*/ 2 w 2688152"/>
              <a:gd name="connsiteY1" fmla="*/ 0 h 5376300"/>
              <a:gd name="connsiteX2" fmla="*/ 2688152 w 2688152"/>
              <a:gd name="connsiteY2" fmla="*/ 2688150 h 5376300"/>
              <a:gd name="connsiteX3" fmla="*/ 2 w 2688152"/>
              <a:gd name="connsiteY3" fmla="*/ 5376300 h 5376300"/>
              <a:gd name="connsiteX4" fmla="*/ 0 w 2688152"/>
              <a:gd name="connsiteY4" fmla="*/ 5376300 h 5376300"/>
              <a:gd name="connsiteX5" fmla="*/ 0 w 2688152"/>
              <a:gd name="connsiteY5" fmla="*/ 5268071 h 5376300"/>
              <a:gd name="connsiteX6" fmla="*/ 186213 w 2688152"/>
              <a:gd name="connsiteY6" fmla="*/ 5258902 h 5376300"/>
              <a:gd name="connsiteX7" fmla="*/ 2565270 w 2688152"/>
              <a:gd name="connsiteY7" fmla="*/ 2688151 h 5376300"/>
              <a:gd name="connsiteX8" fmla="*/ 186213 w 2688152"/>
              <a:gd name="connsiteY8" fmla="*/ 117401 h 5376300"/>
              <a:gd name="connsiteX9" fmla="*/ 0 w 2688152"/>
              <a:gd name="connsiteY9" fmla="*/ 108231 h 53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8152" h="5376300">
                <a:moveTo>
                  <a:pt x="0" y="0"/>
                </a:moveTo>
                <a:lnTo>
                  <a:pt x="2" y="0"/>
                </a:lnTo>
                <a:cubicBezTo>
                  <a:pt x="1484626" y="0"/>
                  <a:pt x="2688152" y="1203526"/>
                  <a:pt x="2688152" y="2688150"/>
                </a:cubicBezTo>
                <a:cubicBezTo>
                  <a:pt x="2688152" y="4172775"/>
                  <a:pt x="1484626" y="5376300"/>
                  <a:pt x="2" y="5376300"/>
                </a:cubicBezTo>
                <a:lnTo>
                  <a:pt x="0" y="5376300"/>
                </a:lnTo>
                <a:lnTo>
                  <a:pt x="0" y="5268071"/>
                </a:lnTo>
                <a:lnTo>
                  <a:pt x="186213" y="5258902"/>
                </a:lnTo>
                <a:cubicBezTo>
                  <a:pt x="1522494" y="5126571"/>
                  <a:pt x="2565270" y="4026109"/>
                  <a:pt x="2565270" y="2688151"/>
                </a:cubicBezTo>
                <a:cubicBezTo>
                  <a:pt x="2565270" y="1350193"/>
                  <a:pt x="1522494" y="249732"/>
                  <a:pt x="186213" y="117401"/>
                </a:cubicBezTo>
                <a:lnTo>
                  <a:pt x="0" y="108231"/>
                </a:lnTo>
                <a:close/>
              </a:path>
            </a:pathLst>
          </a:custGeom>
          <a:gradFill flip="none" rotWithShape="1">
            <a:gsLst>
              <a:gs pos="75000">
                <a:srgbClr val="60509C"/>
              </a:gs>
              <a:gs pos="50000">
                <a:srgbClr val="C74399"/>
              </a:gs>
              <a:gs pos="25000">
                <a:srgbClr val="F4941D"/>
              </a:gs>
              <a:gs pos="0">
                <a:srgbClr val="FFD63A"/>
              </a:gs>
              <a:gs pos="100000">
                <a:srgbClr val="00ACBE"/>
              </a:gs>
            </a:gsLst>
            <a:lin ang="5400000" scaled="1"/>
            <a:tileRect/>
          </a:gradFill>
          <a:ln w="82550">
            <a:noFill/>
          </a:ln>
          <a:effectLst>
            <a:glow rad="76200">
              <a:schemeClr val="accent5">
                <a:satMod val="175000"/>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9" name="Oval 33">
            <a:extLst>
              <a:ext uri="{FF2B5EF4-FFF2-40B4-BE49-F238E27FC236}">
                <a16:creationId xmlns:a16="http://schemas.microsoft.com/office/drawing/2014/main" id="{CCF5EC23-7578-4C75-BFAD-F60BAA402C37}"/>
              </a:ext>
            </a:extLst>
          </p:cNvPr>
          <p:cNvSpPr/>
          <p:nvPr/>
        </p:nvSpPr>
        <p:spPr>
          <a:xfrm>
            <a:off x="4830894" y="1261625"/>
            <a:ext cx="352449" cy="352449"/>
          </a:xfrm>
          <a:prstGeom prst="ellipse">
            <a:avLst/>
          </a:prstGeom>
          <a:solidFill>
            <a:srgbClr val="FFD539"/>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Oval 35">
            <a:extLst>
              <a:ext uri="{FF2B5EF4-FFF2-40B4-BE49-F238E27FC236}">
                <a16:creationId xmlns:a16="http://schemas.microsoft.com/office/drawing/2014/main" id="{5BCBFEC0-23F0-409F-B2B2-486A1983006A}"/>
              </a:ext>
            </a:extLst>
          </p:cNvPr>
          <p:cNvSpPr/>
          <p:nvPr/>
        </p:nvSpPr>
        <p:spPr>
          <a:xfrm>
            <a:off x="5837759" y="3306392"/>
            <a:ext cx="352449" cy="352449"/>
          </a:xfrm>
          <a:prstGeom prst="ellipse">
            <a:avLst/>
          </a:prstGeom>
          <a:solidFill>
            <a:srgbClr val="CC499B"/>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13" name="Oval 37">
            <a:extLst>
              <a:ext uri="{FF2B5EF4-FFF2-40B4-BE49-F238E27FC236}">
                <a16:creationId xmlns:a16="http://schemas.microsoft.com/office/drawing/2014/main" id="{5523B374-39DF-4939-AC74-97762077E897}"/>
              </a:ext>
            </a:extLst>
          </p:cNvPr>
          <p:cNvSpPr/>
          <p:nvPr/>
        </p:nvSpPr>
        <p:spPr>
          <a:xfrm>
            <a:off x="4830894" y="5351159"/>
            <a:ext cx="352449" cy="352449"/>
          </a:xfrm>
          <a:prstGeom prst="ellipse">
            <a:avLst/>
          </a:prstGeom>
          <a:solidFill>
            <a:srgbClr val="00AECD"/>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4" name="Straight Connector 40">
            <a:extLst>
              <a:ext uri="{FF2B5EF4-FFF2-40B4-BE49-F238E27FC236}">
                <a16:creationId xmlns:a16="http://schemas.microsoft.com/office/drawing/2014/main" id="{3DDB7D64-3E7E-4417-91CD-AC57AC0E7078}"/>
              </a:ext>
            </a:extLst>
          </p:cNvPr>
          <p:cNvCxnSpPr>
            <a:cxnSpLocks/>
            <a:stCxn id="9" idx="6"/>
            <a:endCxn id="3" idx="1"/>
          </p:cNvCxnSpPr>
          <p:nvPr/>
        </p:nvCxnSpPr>
        <p:spPr>
          <a:xfrm flipV="1">
            <a:off x="5183343" y="1436742"/>
            <a:ext cx="1399422" cy="1108"/>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4C4FEEDB-6789-4D42-9F5F-67CBEAF98F0D}"/>
              </a:ext>
            </a:extLst>
          </p:cNvPr>
          <p:cNvCxnSpPr>
            <a:cxnSpLocks/>
            <a:stCxn id="11" idx="6"/>
            <a:endCxn id="5" idx="1"/>
          </p:cNvCxnSpPr>
          <p:nvPr/>
        </p:nvCxnSpPr>
        <p:spPr>
          <a:xfrm>
            <a:off x="6190208" y="3482617"/>
            <a:ext cx="1327930" cy="2940"/>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50">
            <a:extLst>
              <a:ext uri="{FF2B5EF4-FFF2-40B4-BE49-F238E27FC236}">
                <a16:creationId xmlns:a16="http://schemas.microsoft.com/office/drawing/2014/main" id="{727C9458-C11A-4DD0-AE74-8C59EF1AE8D7}"/>
              </a:ext>
            </a:extLst>
          </p:cNvPr>
          <p:cNvCxnSpPr>
            <a:cxnSpLocks/>
            <a:stCxn id="13" idx="6"/>
            <a:endCxn id="7" idx="1"/>
          </p:cNvCxnSpPr>
          <p:nvPr/>
        </p:nvCxnSpPr>
        <p:spPr>
          <a:xfrm>
            <a:off x="5183343" y="5527384"/>
            <a:ext cx="1399422" cy="125956"/>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19" name="Oval 58">
            <a:extLst>
              <a:ext uri="{FF2B5EF4-FFF2-40B4-BE49-F238E27FC236}">
                <a16:creationId xmlns:a16="http://schemas.microsoft.com/office/drawing/2014/main" id="{936764C3-9B0D-4407-BA9E-4CB82CAB3C26}"/>
              </a:ext>
            </a:extLst>
          </p:cNvPr>
          <p:cNvSpPr/>
          <p:nvPr/>
        </p:nvSpPr>
        <p:spPr>
          <a:xfrm>
            <a:off x="6657636" y="1012389"/>
            <a:ext cx="786713" cy="808007"/>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21" name="Oval 60">
            <a:extLst>
              <a:ext uri="{FF2B5EF4-FFF2-40B4-BE49-F238E27FC236}">
                <a16:creationId xmlns:a16="http://schemas.microsoft.com/office/drawing/2014/main" id="{7328BDD1-2FA9-40D2-8F84-F13D29F21D9F}"/>
              </a:ext>
            </a:extLst>
          </p:cNvPr>
          <p:cNvSpPr/>
          <p:nvPr/>
        </p:nvSpPr>
        <p:spPr>
          <a:xfrm>
            <a:off x="7570556" y="3049777"/>
            <a:ext cx="724261" cy="808007"/>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23" name="Oval 62">
            <a:extLst>
              <a:ext uri="{FF2B5EF4-FFF2-40B4-BE49-F238E27FC236}">
                <a16:creationId xmlns:a16="http://schemas.microsoft.com/office/drawing/2014/main" id="{012C4556-687B-47AC-9632-EDFA1DB28534}"/>
              </a:ext>
            </a:extLst>
          </p:cNvPr>
          <p:cNvSpPr/>
          <p:nvPr/>
        </p:nvSpPr>
        <p:spPr>
          <a:xfrm>
            <a:off x="6761515" y="5268838"/>
            <a:ext cx="756623" cy="769003"/>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24" name="Oval 63">
            <a:extLst>
              <a:ext uri="{FF2B5EF4-FFF2-40B4-BE49-F238E27FC236}">
                <a16:creationId xmlns:a16="http://schemas.microsoft.com/office/drawing/2014/main" id="{1A36E39F-9DC3-41FE-93C5-94A0BA9FF0B3}"/>
              </a:ext>
            </a:extLst>
          </p:cNvPr>
          <p:cNvSpPr/>
          <p:nvPr/>
        </p:nvSpPr>
        <p:spPr>
          <a:xfrm>
            <a:off x="1484586" y="1740532"/>
            <a:ext cx="3474097" cy="3474097"/>
          </a:xfrm>
          <a:prstGeom prst="ellipse">
            <a:avLst/>
          </a:prstGeom>
          <a:noFill/>
          <a:ln w="158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64">
            <a:extLst>
              <a:ext uri="{FF2B5EF4-FFF2-40B4-BE49-F238E27FC236}">
                <a16:creationId xmlns:a16="http://schemas.microsoft.com/office/drawing/2014/main" id="{2E55E9BE-1940-4811-BF47-A278C34B6745}"/>
              </a:ext>
            </a:extLst>
          </p:cNvPr>
          <p:cNvSpPr/>
          <p:nvPr/>
        </p:nvSpPr>
        <p:spPr>
          <a:xfrm>
            <a:off x="1538894" y="1793986"/>
            <a:ext cx="3367188" cy="3367188"/>
          </a:xfrm>
          <a:prstGeom prst="ellipse">
            <a:avLst/>
          </a:prstGeom>
          <a:noFill/>
          <a:ln w="15875">
            <a:solidFill>
              <a:schemeClr val="bg1">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65">
            <a:extLst>
              <a:ext uri="{FF2B5EF4-FFF2-40B4-BE49-F238E27FC236}">
                <a16:creationId xmlns:a16="http://schemas.microsoft.com/office/drawing/2014/main" id="{C48AC160-0BB2-41C8-9BF7-DD6AA6EA04EC}"/>
              </a:ext>
            </a:extLst>
          </p:cNvPr>
          <p:cNvSpPr/>
          <p:nvPr/>
        </p:nvSpPr>
        <p:spPr>
          <a:xfrm>
            <a:off x="3163058" y="1712814"/>
            <a:ext cx="112102" cy="11210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Oval 66">
            <a:extLst>
              <a:ext uri="{FF2B5EF4-FFF2-40B4-BE49-F238E27FC236}">
                <a16:creationId xmlns:a16="http://schemas.microsoft.com/office/drawing/2014/main" id="{D1258448-5269-4393-851C-72879A81366B}"/>
              </a:ext>
            </a:extLst>
          </p:cNvPr>
          <p:cNvSpPr/>
          <p:nvPr/>
        </p:nvSpPr>
        <p:spPr>
          <a:xfrm>
            <a:off x="3163058" y="5128127"/>
            <a:ext cx="112102" cy="11210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Oval 67">
            <a:extLst>
              <a:ext uri="{FF2B5EF4-FFF2-40B4-BE49-F238E27FC236}">
                <a16:creationId xmlns:a16="http://schemas.microsoft.com/office/drawing/2014/main" id="{28D874F7-26DD-4D2B-B4C1-F805E4B31632}"/>
              </a:ext>
            </a:extLst>
          </p:cNvPr>
          <p:cNvSpPr/>
          <p:nvPr/>
        </p:nvSpPr>
        <p:spPr>
          <a:xfrm>
            <a:off x="4884529" y="3421529"/>
            <a:ext cx="112102" cy="11210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Oval 68">
            <a:extLst>
              <a:ext uri="{FF2B5EF4-FFF2-40B4-BE49-F238E27FC236}">
                <a16:creationId xmlns:a16="http://schemas.microsoft.com/office/drawing/2014/main" id="{EE30603B-95A7-4FEB-9358-F35F28C0B98E}"/>
              </a:ext>
            </a:extLst>
          </p:cNvPr>
          <p:cNvSpPr/>
          <p:nvPr/>
        </p:nvSpPr>
        <p:spPr>
          <a:xfrm>
            <a:off x="1469899" y="3421529"/>
            <a:ext cx="112102" cy="11210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0" name="Graphic 80" descr="Single gear">
            <a:extLst>
              <a:ext uri="{FF2B5EF4-FFF2-40B4-BE49-F238E27FC236}">
                <a16:creationId xmlns:a16="http://schemas.microsoft.com/office/drawing/2014/main" id="{0D8C1D39-D907-48B2-BAE8-1E2FB09B4AE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86090" y="4359281"/>
            <a:ext cx="360000" cy="360000"/>
          </a:xfrm>
          <a:prstGeom prst="rect">
            <a:avLst/>
          </a:prstGeom>
        </p:spPr>
      </p:pic>
      <p:pic>
        <p:nvPicPr>
          <p:cNvPr id="31" name="Graphic 82" descr="Stopwatch">
            <a:extLst>
              <a:ext uri="{FF2B5EF4-FFF2-40B4-BE49-F238E27FC236}">
                <a16:creationId xmlns:a16="http://schemas.microsoft.com/office/drawing/2014/main" id="{C15478BC-8BFF-4000-8460-F88284DCE5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27699" y="3954903"/>
            <a:ext cx="360000" cy="360000"/>
          </a:xfrm>
          <a:prstGeom prst="rect">
            <a:avLst/>
          </a:prstGeom>
        </p:spPr>
      </p:pic>
      <p:pic>
        <p:nvPicPr>
          <p:cNvPr id="32" name="Graphic 84" descr="Lightbulb">
            <a:extLst>
              <a:ext uri="{FF2B5EF4-FFF2-40B4-BE49-F238E27FC236}">
                <a16:creationId xmlns:a16="http://schemas.microsoft.com/office/drawing/2014/main" id="{27332279-01FF-4783-9F50-FC92BF7868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40770" y="4701357"/>
            <a:ext cx="360000" cy="360000"/>
          </a:xfrm>
          <a:prstGeom prst="rect">
            <a:avLst/>
          </a:prstGeom>
        </p:spPr>
      </p:pic>
      <p:pic>
        <p:nvPicPr>
          <p:cNvPr id="33" name="Graphic 86" descr="Head with Gears">
            <a:extLst>
              <a:ext uri="{FF2B5EF4-FFF2-40B4-BE49-F238E27FC236}">
                <a16:creationId xmlns:a16="http://schemas.microsoft.com/office/drawing/2014/main" id="{1FD91CAB-7E6A-4F56-92FC-81A064C71AE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31127" y="4633974"/>
            <a:ext cx="360000" cy="360000"/>
          </a:xfrm>
          <a:prstGeom prst="rect">
            <a:avLst/>
          </a:prstGeom>
        </p:spPr>
      </p:pic>
      <p:sp>
        <p:nvSpPr>
          <p:cNvPr id="34" name="Oval 87">
            <a:extLst>
              <a:ext uri="{FF2B5EF4-FFF2-40B4-BE49-F238E27FC236}">
                <a16:creationId xmlns:a16="http://schemas.microsoft.com/office/drawing/2014/main" id="{C8452A41-7F8C-44EC-B4E7-44A35C312BC9}"/>
              </a:ext>
            </a:extLst>
          </p:cNvPr>
          <p:cNvSpPr/>
          <p:nvPr/>
        </p:nvSpPr>
        <p:spPr>
          <a:xfrm>
            <a:off x="3561291" y="4826944"/>
            <a:ext cx="112102" cy="112102"/>
          </a:xfrm>
          <a:prstGeom prst="ellipse">
            <a:avLst/>
          </a:prstGeom>
          <a:solidFill>
            <a:srgbClr val="00A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Oval 88">
            <a:extLst>
              <a:ext uri="{FF2B5EF4-FFF2-40B4-BE49-F238E27FC236}">
                <a16:creationId xmlns:a16="http://schemas.microsoft.com/office/drawing/2014/main" id="{93299DF7-6D8F-411F-9AB5-D0C003131BC3}"/>
              </a:ext>
            </a:extLst>
          </p:cNvPr>
          <p:cNvSpPr/>
          <p:nvPr/>
        </p:nvSpPr>
        <p:spPr>
          <a:xfrm>
            <a:off x="3853371" y="4709737"/>
            <a:ext cx="112102" cy="112102"/>
          </a:xfrm>
          <a:prstGeom prst="ellipse">
            <a:avLst/>
          </a:prstGeom>
          <a:solidFill>
            <a:srgbClr val="00A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89">
            <a:extLst>
              <a:ext uri="{FF2B5EF4-FFF2-40B4-BE49-F238E27FC236}">
                <a16:creationId xmlns:a16="http://schemas.microsoft.com/office/drawing/2014/main" id="{6357F425-092B-4538-A7D0-B41A1FCFCFC8}"/>
              </a:ext>
            </a:extLst>
          </p:cNvPr>
          <p:cNvSpPr/>
          <p:nvPr/>
        </p:nvSpPr>
        <p:spPr>
          <a:xfrm>
            <a:off x="4111725" y="4545692"/>
            <a:ext cx="112102" cy="112102"/>
          </a:xfrm>
          <a:prstGeom prst="ellipse">
            <a:avLst/>
          </a:prstGeom>
          <a:solidFill>
            <a:srgbClr val="00A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TextBox 94">
            <a:extLst>
              <a:ext uri="{FF2B5EF4-FFF2-40B4-BE49-F238E27FC236}">
                <a16:creationId xmlns:a16="http://schemas.microsoft.com/office/drawing/2014/main" id="{76C90C10-5F2F-494E-936D-3A7A8F90ED11}"/>
              </a:ext>
            </a:extLst>
          </p:cNvPr>
          <p:cNvSpPr txBox="1"/>
          <p:nvPr/>
        </p:nvSpPr>
        <p:spPr>
          <a:xfrm>
            <a:off x="7501562" y="954725"/>
            <a:ext cx="3575432" cy="923330"/>
          </a:xfrm>
          <a:prstGeom prst="rect">
            <a:avLst/>
          </a:prstGeom>
          <a:noFill/>
        </p:spPr>
        <p:txBody>
          <a:bodyPr wrap="square" rtlCol="0">
            <a:spAutoFit/>
          </a:bodyPr>
          <a:lstStyle/>
          <a:p>
            <a:r>
              <a:rPr lang="en-IN"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Sistema de </a:t>
            </a:r>
            <a:r>
              <a:rPr lang="es-CL"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registro</a:t>
            </a:r>
            <a:r>
              <a:rPr lang="en-IN"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 </a:t>
            </a:r>
            <a:r>
              <a:rPr lang="es-CL"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evaluación</a:t>
            </a:r>
            <a:r>
              <a:rPr lang="en-IN"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 y </a:t>
            </a:r>
            <a:r>
              <a:rPr lang="es-CL"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calificación</a:t>
            </a:r>
            <a:r>
              <a:rPr lang="en-IN"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 de </a:t>
            </a:r>
            <a:r>
              <a:rPr lang="es-CL"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empresas</a:t>
            </a:r>
            <a:r>
              <a:rPr lang="en-IN"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 </a:t>
            </a:r>
            <a:r>
              <a:rPr lang="es-CL"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proveedoras.</a:t>
            </a:r>
          </a:p>
        </p:txBody>
      </p:sp>
      <p:sp>
        <p:nvSpPr>
          <p:cNvPr id="39" name="TextBox 96">
            <a:extLst>
              <a:ext uri="{FF2B5EF4-FFF2-40B4-BE49-F238E27FC236}">
                <a16:creationId xmlns:a16="http://schemas.microsoft.com/office/drawing/2014/main" id="{E1A48543-4129-40F3-8D81-90FBF17965CB}"/>
              </a:ext>
            </a:extLst>
          </p:cNvPr>
          <p:cNvSpPr txBox="1"/>
          <p:nvPr/>
        </p:nvSpPr>
        <p:spPr>
          <a:xfrm>
            <a:off x="8355897" y="3105834"/>
            <a:ext cx="3181611" cy="646331"/>
          </a:xfrm>
          <a:prstGeom prst="rect">
            <a:avLst/>
          </a:prstGeom>
          <a:noFill/>
        </p:spPr>
        <p:txBody>
          <a:bodyPr wrap="square" rtlCol="0">
            <a:spAutoFit/>
          </a:bodyPr>
          <a:lstStyle/>
          <a:p>
            <a:r>
              <a:rPr lang="es-CL"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Búsqueda</a:t>
            </a:r>
            <a:r>
              <a:rPr lang="en-IN"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 </a:t>
            </a:r>
            <a:r>
              <a:rPr lang="es-CL"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selección</a:t>
            </a:r>
            <a:r>
              <a:rPr lang="en-IN"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 y </a:t>
            </a:r>
            <a:r>
              <a:rPr lang="es-CL"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monitoreo de proveedores</a:t>
            </a:r>
            <a:r>
              <a:rPr lang="en-IN" sz="16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a:t>
            </a:r>
          </a:p>
        </p:txBody>
      </p:sp>
      <p:sp>
        <p:nvSpPr>
          <p:cNvPr id="41" name="TextBox 98">
            <a:extLst>
              <a:ext uri="{FF2B5EF4-FFF2-40B4-BE49-F238E27FC236}">
                <a16:creationId xmlns:a16="http://schemas.microsoft.com/office/drawing/2014/main" id="{0B111D25-E880-4E1A-9C9C-54261A084C89}"/>
              </a:ext>
            </a:extLst>
          </p:cNvPr>
          <p:cNvSpPr txBox="1"/>
          <p:nvPr/>
        </p:nvSpPr>
        <p:spPr>
          <a:xfrm>
            <a:off x="7518138" y="5197762"/>
            <a:ext cx="3558856" cy="923330"/>
          </a:xfrm>
          <a:prstGeom prst="rect">
            <a:avLst/>
          </a:prstGeom>
          <a:noFill/>
        </p:spPr>
        <p:txBody>
          <a:bodyPr wrap="square" rtlCol="0">
            <a:spAutoFit/>
          </a:bodyPr>
          <a:lstStyle/>
          <a:p>
            <a:r>
              <a:rPr lang="es-ES"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Plataforma de negocios más importante del sector minero industrial</a:t>
            </a:r>
            <a:endParaRPr lang="en-IN" sz="16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pic>
        <p:nvPicPr>
          <p:cNvPr id="42" name="Graphic 78" descr="Computer">
            <a:extLst>
              <a:ext uri="{FF2B5EF4-FFF2-40B4-BE49-F238E27FC236}">
                <a16:creationId xmlns:a16="http://schemas.microsoft.com/office/drawing/2014/main" id="{5B6C0989-E001-4CE4-B7D8-B50DD88D0B3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87479" y="1167923"/>
            <a:ext cx="496935" cy="496935"/>
          </a:xfrm>
          <a:prstGeom prst="rect">
            <a:avLst/>
          </a:prstGeom>
        </p:spPr>
      </p:pic>
      <p:pic>
        <p:nvPicPr>
          <p:cNvPr id="46" name="Gráfico 45" descr="Lista de comprobación">
            <a:extLst>
              <a:ext uri="{FF2B5EF4-FFF2-40B4-BE49-F238E27FC236}">
                <a16:creationId xmlns:a16="http://schemas.microsoft.com/office/drawing/2014/main" id="{DA6FF020-2D06-4883-ACDA-25506541524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28632" y="5342145"/>
            <a:ext cx="622387" cy="622387"/>
          </a:xfrm>
          <a:prstGeom prst="rect">
            <a:avLst/>
          </a:prstGeom>
        </p:spPr>
      </p:pic>
      <p:pic>
        <p:nvPicPr>
          <p:cNvPr id="47" name="Imagen 46" descr="Imagen que contiene señal, dibujo&#10;&#10;Descripción generada automáticamente">
            <a:extLst>
              <a:ext uri="{FF2B5EF4-FFF2-40B4-BE49-F238E27FC236}">
                <a16:creationId xmlns:a16="http://schemas.microsoft.com/office/drawing/2014/main" id="{12985944-B4A0-4FCB-B3ED-E85BF1350D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57871" y="2733613"/>
            <a:ext cx="2530847" cy="1256449"/>
          </a:xfrm>
          <a:prstGeom prst="rect">
            <a:avLst/>
          </a:prstGeom>
        </p:spPr>
      </p:pic>
      <p:pic>
        <p:nvPicPr>
          <p:cNvPr id="54" name="Gráfico 53" descr="Lupa">
            <a:extLst>
              <a:ext uri="{FF2B5EF4-FFF2-40B4-BE49-F238E27FC236}">
                <a16:creationId xmlns:a16="http://schemas.microsoft.com/office/drawing/2014/main" id="{FF4EA79B-284E-422E-974B-1D54D0E68AF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670376" y="3191729"/>
            <a:ext cx="505357" cy="505357"/>
          </a:xfrm>
          <a:prstGeom prst="rect">
            <a:avLst/>
          </a:prstGeom>
        </p:spPr>
      </p:pic>
    </p:spTree>
    <p:extLst>
      <p:ext uri="{BB962C8B-B14F-4D97-AF65-F5344CB8AC3E}">
        <p14:creationId xmlns:p14="http://schemas.microsoft.com/office/powerpoint/2010/main" val="1491546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84183FA8-6DAB-4F92-89D6-75E6968A483E}"/>
              </a:ext>
            </a:extLst>
          </p:cNvPr>
          <p:cNvSpPr txBox="1"/>
          <p:nvPr/>
        </p:nvSpPr>
        <p:spPr>
          <a:xfrm>
            <a:off x="868218" y="246354"/>
            <a:ext cx="10778837"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Ventas promedio a nivel nacional por tamaño ejercicio 2022  (en millones de pesos) </a:t>
            </a:r>
          </a:p>
        </p:txBody>
      </p:sp>
      <p:pic>
        <p:nvPicPr>
          <p:cNvPr id="2" name="Imagen 1">
            <a:extLst>
              <a:ext uri="{FF2B5EF4-FFF2-40B4-BE49-F238E27FC236}">
                <a16:creationId xmlns:a16="http://schemas.microsoft.com/office/drawing/2014/main" id="{21968C7D-381C-BFEC-962E-F8C53184E37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545" y="963764"/>
            <a:ext cx="9642764" cy="5647882"/>
          </a:xfrm>
          <a:prstGeom prst="rect">
            <a:avLst/>
          </a:prstGeom>
          <a:noFill/>
          <a:ln>
            <a:noFill/>
          </a:ln>
        </p:spPr>
      </p:pic>
    </p:spTree>
    <p:extLst>
      <p:ext uri="{BB962C8B-B14F-4D97-AF65-F5344CB8AC3E}">
        <p14:creationId xmlns:p14="http://schemas.microsoft.com/office/powerpoint/2010/main" val="1842946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84183FA8-6DAB-4F92-89D6-75E6968A483E}"/>
              </a:ext>
            </a:extLst>
          </p:cNvPr>
          <p:cNvSpPr txBox="1"/>
          <p:nvPr/>
        </p:nvSpPr>
        <p:spPr>
          <a:xfrm>
            <a:off x="868218" y="246354"/>
            <a:ext cx="10806546"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Ventas promedio a nivel nacional por regiones ejercicio 2022  (en millones de pesos) </a:t>
            </a:r>
          </a:p>
        </p:txBody>
      </p:sp>
      <p:pic>
        <p:nvPicPr>
          <p:cNvPr id="3" name="Imagen 2">
            <a:extLst>
              <a:ext uri="{FF2B5EF4-FFF2-40B4-BE49-F238E27FC236}">
                <a16:creationId xmlns:a16="http://schemas.microsoft.com/office/drawing/2014/main" id="{3D546643-987B-0FA3-0607-ADE226CAE2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9164" y="847147"/>
            <a:ext cx="6742546" cy="5898145"/>
          </a:xfrm>
          <a:prstGeom prst="rect">
            <a:avLst/>
          </a:prstGeom>
          <a:noFill/>
          <a:ln>
            <a:noFill/>
          </a:ln>
        </p:spPr>
      </p:pic>
    </p:spTree>
    <p:extLst>
      <p:ext uri="{BB962C8B-B14F-4D97-AF65-F5344CB8AC3E}">
        <p14:creationId xmlns:p14="http://schemas.microsoft.com/office/powerpoint/2010/main" val="70519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84183FA8-6DAB-4F92-89D6-75E6968A483E}"/>
              </a:ext>
            </a:extLst>
          </p:cNvPr>
          <p:cNvSpPr txBox="1"/>
          <p:nvPr/>
        </p:nvSpPr>
        <p:spPr>
          <a:xfrm>
            <a:off x="868218" y="246354"/>
            <a:ext cx="1058487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Ventas promedio región de Antofagasta ejercicio 2022  (en millones de pesos) </a:t>
            </a:r>
          </a:p>
        </p:txBody>
      </p:sp>
      <p:pic>
        <p:nvPicPr>
          <p:cNvPr id="2" name="Imagen 1">
            <a:extLst>
              <a:ext uri="{FF2B5EF4-FFF2-40B4-BE49-F238E27FC236}">
                <a16:creationId xmlns:a16="http://schemas.microsoft.com/office/drawing/2014/main" id="{0881F32F-83AB-92CF-B04A-BE69C77602D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794" y="997218"/>
            <a:ext cx="9836411" cy="5762184"/>
          </a:xfrm>
          <a:prstGeom prst="rect">
            <a:avLst/>
          </a:prstGeom>
          <a:noFill/>
          <a:ln>
            <a:noFill/>
          </a:ln>
        </p:spPr>
      </p:pic>
    </p:spTree>
    <p:extLst>
      <p:ext uri="{BB962C8B-B14F-4D97-AF65-F5344CB8AC3E}">
        <p14:creationId xmlns:p14="http://schemas.microsoft.com/office/powerpoint/2010/main" val="2300094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84183FA8-6DAB-4F92-89D6-75E6968A483E}"/>
              </a:ext>
            </a:extLst>
          </p:cNvPr>
          <p:cNvSpPr txBox="1"/>
          <p:nvPr/>
        </p:nvSpPr>
        <p:spPr>
          <a:xfrm>
            <a:off x="868218" y="246354"/>
            <a:ext cx="1058487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Ventas promedio región de Metropolitana ejercicio 2022  (en millones de pesos) </a:t>
            </a:r>
          </a:p>
        </p:txBody>
      </p:sp>
      <p:grpSp>
        <p:nvGrpSpPr>
          <p:cNvPr id="3" name="Grupo 2">
            <a:extLst>
              <a:ext uri="{FF2B5EF4-FFF2-40B4-BE49-F238E27FC236}">
                <a16:creationId xmlns:a16="http://schemas.microsoft.com/office/drawing/2014/main" id="{0D8DF186-F233-1AD9-F23B-295E84AFB5CC}"/>
              </a:ext>
            </a:extLst>
          </p:cNvPr>
          <p:cNvGrpSpPr/>
          <p:nvPr/>
        </p:nvGrpSpPr>
        <p:grpSpPr>
          <a:xfrm>
            <a:off x="1573256" y="1066388"/>
            <a:ext cx="9094744" cy="5232811"/>
            <a:chOff x="1684093" y="1356855"/>
            <a:chExt cx="8576202" cy="4725222"/>
          </a:xfrm>
        </p:grpSpPr>
        <p:grpSp>
          <p:nvGrpSpPr>
            <p:cNvPr id="4" name="Group 33">
              <a:extLst>
                <a:ext uri="{FF2B5EF4-FFF2-40B4-BE49-F238E27FC236}">
                  <a16:creationId xmlns:a16="http://schemas.microsoft.com/office/drawing/2014/main" id="{17DCAE95-D966-570A-D14D-98A2653DE872}"/>
                </a:ext>
              </a:extLst>
            </p:cNvPr>
            <p:cNvGrpSpPr/>
            <p:nvPr/>
          </p:nvGrpSpPr>
          <p:grpSpPr>
            <a:xfrm rot="9897585" flipV="1">
              <a:off x="2736303" y="3948365"/>
              <a:ext cx="3023779" cy="1293018"/>
              <a:chOff x="3909753" y="3162185"/>
              <a:chExt cx="4372494" cy="1070794"/>
            </a:xfrm>
          </p:grpSpPr>
          <p:sp>
            <p:nvSpPr>
              <p:cNvPr id="33" name="Freeform: Shape 56">
                <a:extLst>
                  <a:ext uri="{FF2B5EF4-FFF2-40B4-BE49-F238E27FC236}">
                    <a16:creationId xmlns:a16="http://schemas.microsoft.com/office/drawing/2014/main" id="{EA6355A9-47C6-1997-0FBD-7957EFE8B4A3}"/>
                  </a:ext>
                </a:extLst>
              </p:cNvPr>
              <p:cNvSpPr/>
              <p:nvPr/>
            </p:nvSpPr>
            <p:spPr>
              <a:xfrm>
                <a:off x="3909753" y="3162185"/>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2A4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Freeform: Shape 57">
                <a:extLst>
                  <a:ext uri="{FF2B5EF4-FFF2-40B4-BE49-F238E27FC236}">
                    <a16:creationId xmlns:a16="http://schemas.microsoft.com/office/drawing/2014/main" id="{A0BB06FC-C499-E5B5-B364-202321CF92D7}"/>
                  </a:ext>
                </a:extLst>
              </p:cNvPr>
              <p:cNvSpPr/>
              <p:nvPr/>
            </p:nvSpPr>
            <p:spPr>
              <a:xfrm flipV="1">
                <a:off x="3909753" y="3697582"/>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 name="Group 32">
              <a:extLst>
                <a:ext uri="{FF2B5EF4-FFF2-40B4-BE49-F238E27FC236}">
                  <a16:creationId xmlns:a16="http://schemas.microsoft.com/office/drawing/2014/main" id="{8EC0589E-F5AF-8966-F716-6A38510FF4E5}"/>
                </a:ext>
              </a:extLst>
            </p:cNvPr>
            <p:cNvGrpSpPr/>
            <p:nvPr/>
          </p:nvGrpSpPr>
          <p:grpSpPr>
            <a:xfrm rot="12513276" flipV="1">
              <a:off x="2750490" y="2376776"/>
              <a:ext cx="2995077" cy="1306797"/>
              <a:chOff x="3909753" y="3162185"/>
              <a:chExt cx="4372494" cy="1070794"/>
            </a:xfrm>
          </p:grpSpPr>
          <p:sp>
            <p:nvSpPr>
              <p:cNvPr id="30" name="Freeform: Shape 58">
                <a:extLst>
                  <a:ext uri="{FF2B5EF4-FFF2-40B4-BE49-F238E27FC236}">
                    <a16:creationId xmlns:a16="http://schemas.microsoft.com/office/drawing/2014/main" id="{E2577E93-CE16-AC19-E753-DE68814375DD}"/>
                  </a:ext>
                </a:extLst>
              </p:cNvPr>
              <p:cNvSpPr/>
              <p:nvPr/>
            </p:nvSpPr>
            <p:spPr>
              <a:xfrm>
                <a:off x="3909753" y="3162185"/>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Freeform: Shape 59">
                <a:extLst>
                  <a:ext uri="{FF2B5EF4-FFF2-40B4-BE49-F238E27FC236}">
                    <a16:creationId xmlns:a16="http://schemas.microsoft.com/office/drawing/2014/main" id="{9BEAFA77-111B-8C84-5018-5CD449985C57}"/>
                  </a:ext>
                </a:extLst>
              </p:cNvPr>
              <p:cNvSpPr/>
              <p:nvPr/>
            </p:nvSpPr>
            <p:spPr>
              <a:xfrm flipV="1">
                <a:off x="3909753" y="3697582"/>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D05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6" name="Group 33">
              <a:extLst>
                <a:ext uri="{FF2B5EF4-FFF2-40B4-BE49-F238E27FC236}">
                  <a16:creationId xmlns:a16="http://schemas.microsoft.com/office/drawing/2014/main" id="{982966D9-188A-E5C9-17A5-6BBEF8B78F60}"/>
                </a:ext>
              </a:extLst>
            </p:cNvPr>
            <p:cNvGrpSpPr/>
            <p:nvPr/>
          </p:nvGrpSpPr>
          <p:grpSpPr>
            <a:xfrm rot="9519588" flipV="1">
              <a:off x="6416288" y="2117206"/>
              <a:ext cx="3023779" cy="1293018"/>
              <a:chOff x="3909753" y="3162185"/>
              <a:chExt cx="4372494" cy="1070794"/>
            </a:xfrm>
          </p:grpSpPr>
          <p:sp>
            <p:nvSpPr>
              <p:cNvPr id="28" name="Freeform: Shape 56">
                <a:extLst>
                  <a:ext uri="{FF2B5EF4-FFF2-40B4-BE49-F238E27FC236}">
                    <a16:creationId xmlns:a16="http://schemas.microsoft.com/office/drawing/2014/main" id="{7B6EED76-9912-2D2D-5008-A93D646EAC67}"/>
                  </a:ext>
                </a:extLst>
              </p:cNvPr>
              <p:cNvSpPr/>
              <p:nvPr/>
            </p:nvSpPr>
            <p:spPr>
              <a:xfrm>
                <a:off x="3909753" y="3162185"/>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2A4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Freeform: Shape 57">
                <a:extLst>
                  <a:ext uri="{FF2B5EF4-FFF2-40B4-BE49-F238E27FC236}">
                    <a16:creationId xmlns:a16="http://schemas.microsoft.com/office/drawing/2014/main" id="{95F0502D-7876-D205-B076-F7FB7CCBB12C}"/>
                  </a:ext>
                </a:extLst>
              </p:cNvPr>
              <p:cNvSpPr/>
              <p:nvPr/>
            </p:nvSpPr>
            <p:spPr>
              <a:xfrm flipV="1">
                <a:off x="3909753" y="3697582"/>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7" name="Group 34">
              <a:extLst>
                <a:ext uri="{FF2B5EF4-FFF2-40B4-BE49-F238E27FC236}">
                  <a16:creationId xmlns:a16="http://schemas.microsoft.com/office/drawing/2014/main" id="{20B14719-6876-A179-5251-12B78B7DCDB6}"/>
                </a:ext>
              </a:extLst>
            </p:cNvPr>
            <p:cNvGrpSpPr/>
            <p:nvPr/>
          </p:nvGrpSpPr>
          <p:grpSpPr>
            <a:xfrm rot="1449798" flipV="1">
              <a:off x="6254061" y="4110641"/>
              <a:ext cx="3023779" cy="1294391"/>
              <a:chOff x="3909753" y="3162185"/>
              <a:chExt cx="4372494" cy="1070794"/>
            </a:xfrm>
          </p:grpSpPr>
          <p:sp>
            <p:nvSpPr>
              <p:cNvPr id="26" name="Freeform: Shape 54">
                <a:extLst>
                  <a:ext uri="{FF2B5EF4-FFF2-40B4-BE49-F238E27FC236}">
                    <a16:creationId xmlns:a16="http://schemas.microsoft.com/office/drawing/2014/main" id="{E81B9D15-A236-F6DE-A678-C2CB910C4387}"/>
                  </a:ext>
                </a:extLst>
              </p:cNvPr>
              <p:cNvSpPr/>
              <p:nvPr/>
            </p:nvSpPr>
            <p:spPr>
              <a:xfrm>
                <a:off x="3909753" y="3162185"/>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Freeform: Shape 55">
                <a:extLst>
                  <a:ext uri="{FF2B5EF4-FFF2-40B4-BE49-F238E27FC236}">
                    <a16:creationId xmlns:a16="http://schemas.microsoft.com/office/drawing/2014/main" id="{4125C363-3DFB-1893-29D0-51E4B612FA70}"/>
                  </a:ext>
                </a:extLst>
              </p:cNvPr>
              <p:cNvSpPr/>
              <p:nvPr/>
            </p:nvSpPr>
            <p:spPr>
              <a:xfrm flipV="1">
                <a:off x="3909753" y="3697582"/>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 name="Group 37">
              <a:extLst>
                <a:ext uri="{FF2B5EF4-FFF2-40B4-BE49-F238E27FC236}">
                  <a16:creationId xmlns:a16="http://schemas.microsoft.com/office/drawing/2014/main" id="{2E04EEE0-C03F-A7BC-14B9-BD6904AE5365}"/>
                </a:ext>
              </a:extLst>
            </p:cNvPr>
            <p:cNvGrpSpPr/>
            <p:nvPr/>
          </p:nvGrpSpPr>
          <p:grpSpPr>
            <a:xfrm rot="5400000" flipV="1">
              <a:off x="1979321" y="1488232"/>
              <a:ext cx="1740406" cy="1757084"/>
              <a:chOff x="1965156" y="4479564"/>
              <a:chExt cx="1804738" cy="1804738"/>
            </a:xfrm>
          </p:grpSpPr>
          <p:sp>
            <p:nvSpPr>
              <p:cNvPr id="24" name="Oval 52">
                <a:extLst>
                  <a:ext uri="{FF2B5EF4-FFF2-40B4-BE49-F238E27FC236}">
                    <a16:creationId xmlns:a16="http://schemas.microsoft.com/office/drawing/2014/main" id="{EE323F7F-ABEA-BC8D-0900-1456466EE6B2}"/>
                  </a:ext>
                </a:extLst>
              </p:cNvPr>
              <p:cNvSpPr/>
              <p:nvPr/>
            </p:nvSpPr>
            <p:spPr>
              <a:xfrm>
                <a:off x="1965156" y="4479564"/>
                <a:ext cx="1804738" cy="1804738"/>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53">
                <a:extLst>
                  <a:ext uri="{FF2B5EF4-FFF2-40B4-BE49-F238E27FC236}">
                    <a16:creationId xmlns:a16="http://schemas.microsoft.com/office/drawing/2014/main" id="{4B839A0D-3BC9-F0C6-C831-502447691124}"/>
                  </a:ext>
                </a:extLst>
              </p:cNvPr>
              <p:cNvSpPr/>
              <p:nvPr/>
            </p:nvSpPr>
            <p:spPr>
              <a:xfrm>
                <a:off x="2099506" y="4638266"/>
                <a:ext cx="1540044" cy="1487337"/>
              </a:xfrm>
              <a:prstGeom prst="ellipse">
                <a:avLst/>
              </a:prstGeom>
              <a:gradFill flip="none" rotWithShape="1">
                <a:gsLst>
                  <a:gs pos="100000">
                    <a:srgbClr val="ED7D31"/>
                  </a:gs>
                  <a:gs pos="0">
                    <a:srgbClr val="D05F12"/>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9" name="Group 43">
              <a:extLst>
                <a:ext uri="{FF2B5EF4-FFF2-40B4-BE49-F238E27FC236}">
                  <a16:creationId xmlns:a16="http://schemas.microsoft.com/office/drawing/2014/main" id="{45842CF7-F212-D30F-D80D-FBAE42D5439D}"/>
                </a:ext>
              </a:extLst>
            </p:cNvPr>
            <p:cNvGrpSpPr/>
            <p:nvPr/>
          </p:nvGrpSpPr>
          <p:grpSpPr>
            <a:xfrm rot="5400000" flipV="1">
              <a:off x="8511549" y="1348516"/>
              <a:ext cx="1740407" cy="1757085"/>
              <a:chOff x="5205649" y="4805382"/>
              <a:chExt cx="1716288" cy="1732736"/>
            </a:xfrm>
          </p:grpSpPr>
          <p:sp>
            <p:nvSpPr>
              <p:cNvPr id="22" name="Oval 50">
                <a:extLst>
                  <a:ext uri="{FF2B5EF4-FFF2-40B4-BE49-F238E27FC236}">
                    <a16:creationId xmlns:a16="http://schemas.microsoft.com/office/drawing/2014/main" id="{900A4BDD-6B8D-052F-A00A-F1C8B3450B50}"/>
                  </a:ext>
                </a:extLst>
              </p:cNvPr>
              <p:cNvSpPr/>
              <p:nvPr/>
            </p:nvSpPr>
            <p:spPr>
              <a:xfrm>
                <a:off x="5205649" y="4805382"/>
                <a:ext cx="1716288" cy="1732736"/>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51">
                <a:extLst>
                  <a:ext uri="{FF2B5EF4-FFF2-40B4-BE49-F238E27FC236}">
                    <a16:creationId xmlns:a16="http://schemas.microsoft.com/office/drawing/2014/main" id="{8AE11C1A-51F4-B18C-0998-67D2838372D6}"/>
                  </a:ext>
                </a:extLst>
              </p:cNvPr>
              <p:cNvSpPr/>
              <p:nvPr/>
            </p:nvSpPr>
            <p:spPr>
              <a:xfrm>
                <a:off x="5331510" y="4969326"/>
                <a:ext cx="1464568" cy="1428000"/>
              </a:xfrm>
              <a:prstGeom prst="ellipse">
                <a:avLst/>
              </a:prstGeom>
              <a:gradFill flip="none" rotWithShape="1">
                <a:gsLst>
                  <a:gs pos="100000">
                    <a:srgbClr val="4472C4"/>
                  </a:gs>
                  <a:gs pos="0">
                    <a:srgbClr val="2A4B86"/>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0" name="Group 44">
              <a:extLst>
                <a:ext uri="{FF2B5EF4-FFF2-40B4-BE49-F238E27FC236}">
                  <a16:creationId xmlns:a16="http://schemas.microsoft.com/office/drawing/2014/main" id="{4051A7CA-F2BB-5235-91DF-AB3521DA24EE}"/>
                </a:ext>
              </a:extLst>
            </p:cNvPr>
            <p:cNvGrpSpPr/>
            <p:nvPr/>
          </p:nvGrpSpPr>
          <p:grpSpPr>
            <a:xfrm rot="5400000" flipV="1">
              <a:off x="8128014" y="4333335"/>
              <a:ext cx="1740403" cy="1757081"/>
              <a:chOff x="8133347" y="4479564"/>
              <a:chExt cx="1804738" cy="1804738"/>
            </a:xfrm>
          </p:grpSpPr>
          <p:sp>
            <p:nvSpPr>
              <p:cNvPr id="20" name="Oval 48">
                <a:extLst>
                  <a:ext uri="{FF2B5EF4-FFF2-40B4-BE49-F238E27FC236}">
                    <a16:creationId xmlns:a16="http://schemas.microsoft.com/office/drawing/2014/main" id="{35994A13-814B-F90A-473A-4067526BA586}"/>
                  </a:ext>
                </a:extLst>
              </p:cNvPr>
              <p:cNvSpPr/>
              <p:nvPr/>
            </p:nvSpPr>
            <p:spPr>
              <a:xfrm>
                <a:off x="8133347" y="4479564"/>
                <a:ext cx="1804738" cy="1804738"/>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49">
                <a:extLst>
                  <a:ext uri="{FF2B5EF4-FFF2-40B4-BE49-F238E27FC236}">
                    <a16:creationId xmlns:a16="http://schemas.microsoft.com/office/drawing/2014/main" id="{F8B4FAEC-787D-BBCF-793A-E56038F0B153}"/>
                  </a:ext>
                </a:extLst>
              </p:cNvPr>
              <p:cNvSpPr/>
              <p:nvPr/>
            </p:nvSpPr>
            <p:spPr>
              <a:xfrm>
                <a:off x="8265694" y="4638264"/>
                <a:ext cx="1540044" cy="1487338"/>
              </a:xfrm>
              <a:prstGeom prst="ellipse">
                <a:avLst/>
              </a:prstGeom>
              <a:gradFill flip="none" rotWithShape="1">
                <a:gsLst>
                  <a:gs pos="100000">
                    <a:srgbClr val="FFC000"/>
                  </a:gs>
                  <a:gs pos="0">
                    <a:srgbClr val="D09E00"/>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1" name="TextBox 60">
              <a:extLst>
                <a:ext uri="{FF2B5EF4-FFF2-40B4-BE49-F238E27FC236}">
                  <a16:creationId xmlns:a16="http://schemas.microsoft.com/office/drawing/2014/main" id="{4386C3CD-B5F3-CFF8-F778-98FB38634294}"/>
                </a:ext>
              </a:extLst>
            </p:cNvPr>
            <p:cNvSpPr txBox="1"/>
            <p:nvPr/>
          </p:nvSpPr>
          <p:spPr>
            <a:xfrm>
              <a:off x="2083866" y="2000101"/>
              <a:ext cx="1531311" cy="861774"/>
            </a:xfrm>
            <a:prstGeom prst="rect">
              <a:avLst/>
            </a:prstGeom>
            <a:noFill/>
          </p:spPr>
          <p:txBody>
            <a:bodyPr wrap="square" rtlCol="0">
              <a:spAutoFit/>
            </a:bodyPr>
            <a:lstStyle/>
            <a:p>
              <a:pPr algn="ctr"/>
              <a:r>
                <a:rPr lang="en-IN" sz="1400" dirty="0" err="1">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rPr>
                <a:t>Pequeñas</a:t>
              </a:r>
              <a:endParaRPr lang="en-IN" sz="1400" dirty="0">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endParaRPr>
            </a:p>
            <a:p>
              <a:pPr algn="ctr"/>
              <a:r>
                <a:rPr lang="en-IN" dirty="0">
                  <a:solidFill>
                    <a:schemeClr val="bg1"/>
                  </a:solidFill>
                  <a:latin typeface="DINPro-Medium" panose="02000503030000020004" pitchFamily="50" charset="0"/>
                </a:rPr>
                <a:t>MM$420</a:t>
              </a:r>
            </a:p>
            <a:p>
              <a:pPr algn="ctr"/>
              <a:r>
                <a:rPr lang="en-IN" dirty="0">
                  <a:solidFill>
                    <a:schemeClr val="bg1"/>
                  </a:solidFill>
                  <a:latin typeface="DINPro-Medium" panose="02000503030000020004" pitchFamily="50" charset="0"/>
                </a:rPr>
                <a:t>MMUS$ 0,5</a:t>
              </a:r>
            </a:p>
          </p:txBody>
        </p:sp>
        <p:sp>
          <p:nvSpPr>
            <p:cNvPr id="12" name="TextBox 61">
              <a:extLst>
                <a:ext uri="{FF2B5EF4-FFF2-40B4-BE49-F238E27FC236}">
                  <a16:creationId xmlns:a16="http://schemas.microsoft.com/office/drawing/2014/main" id="{FB6C3A4A-310D-30A5-27E4-EAD4180C573F}"/>
                </a:ext>
              </a:extLst>
            </p:cNvPr>
            <p:cNvSpPr txBox="1"/>
            <p:nvPr/>
          </p:nvSpPr>
          <p:spPr>
            <a:xfrm>
              <a:off x="8578273" y="1750191"/>
              <a:ext cx="1643344" cy="861774"/>
            </a:xfrm>
            <a:prstGeom prst="rect">
              <a:avLst/>
            </a:prstGeom>
            <a:noFill/>
          </p:spPr>
          <p:txBody>
            <a:bodyPr wrap="square" rtlCol="0">
              <a:spAutoFit/>
            </a:bodyPr>
            <a:lstStyle/>
            <a:p>
              <a:pPr algn="ctr"/>
              <a:r>
                <a:rPr lang="en-IN" sz="1400" dirty="0" err="1">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rPr>
                <a:t>Medianas</a:t>
              </a:r>
              <a:r>
                <a:rPr lang="en-IN" sz="1400" dirty="0">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rPr>
                <a:t> Mayor</a:t>
              </a:r>
            </a:p>
            <a:p>
              <a:pPr algn="ctr"/>
              <a:r>
                <a:rPr lang="en-IN" dirty="0">
                  <a:solidFill>
                    <a:schemeClr val="bg1"/>
                  </a:solidFill>
                  <a:latin typeface="DINPro-Medium" panose="02000503030000020004" pitchFamily="50" charset="0"/>
                </a:rPr>
                <a:t>MM$10.009</a:t>
              </a:r>
            </a:p>
            <a:p>
              <a:pPr algn="ctr"/>
              <a:r>
                <a:rPr lang="en-IN" dirty="0">
                  <a:solidFill>
                    <a:schemeClr val="bg1"/>
                  </a:solidFill>
                  <a:latin typeface="DINPro-Medium" panose="02000503030000020004" pitchFamily="50" charset="0"/>
                </a:rPr>
                <a:t>MMUS$ 11,7</a:t>
              </a:r>
            </a:p>
          </p:txBody>
        </p:sp>
        <p:sp>
          <p:nvSpPr>
            <p:cNvPr id="13" name="TextBox 62">
              <a:extLst>
                <a:ext uri="{FF2B5EF4-FFF2-40B4-BE49-F238E27FC236}">
                  <a16:creationId xmlns:a16="http://schemas.microsoft.com/office/drawing/2014/main" id="{76F87D47-4860-3C40-050A-5B29BFCED5F6}"/>
                </a:ext>
              </a:extLst>
            </p:cNvPr>
            <p:cNvSpPr txBox="1"/>
            <p:nvPr/>
          </p:nvSpPr>
          <p:spPr>
            <a:xfrm>
              <a:off x="8080724" y="4774461"/>
              <a:ext cx="1843867" cy="1138773"/>
            </a:xfrm>
            <a:prstGeom prst="rect">
              <a:avLst/>
            </a:prstGeom>
            <a:noFill/>
          </p:spPr>
          <p:txBody>
            <a:bodyPr wrap="square" rtlCol="0">
              <a:spAutoFit/>
            </a:bodyPr>
            <a:lstStyle/>
            <a:p>
              <a:pPr algn="ctr"/>
              <a:r>
                <a:rPr lang="en-IN" sz="1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Grandes</a:t>
              </a:r>
            </a:p>
            <a:p>
              <a:pPr algn="ctr"/>
              <a:r>
                <a:rPr lang="en-IN" dirty="0">
                  <a:solidFill>
                    <a:schemeClr val="bg1"/>
                  </a:solidFill>
                  <a:latin typeface="DINPro-Medium" panose="02000503030000020004" pitchFamily="50" charset="0"/>
                </a:rPr>
                <a:t>MM$ 126.764</a:t>
              </a:r>
            </a:p>
            <a:p>
              <a:pPr algn="ctr"/>
              <a:r>
                <a:rPr lang="en-IN" sz="1600" dirty="0">
                  <a:solidFill>
                    <a:schemeClr val="bg1"/>
                  </a:solidFill>
                  <a:latin typeface="DINPro-Medium" panose="02000503030000020004" pitchFamily="50" charset="0"/>
                </a:rPr>
                <a:t>MMUS$ 147,5</a:t>
              </a:r>
            </a:p>
            <a:p>
              <a:pPr algn="ctr"/>
              <a:endParaRPr lang="en-IN" dirty="0">
                <a:solidFill>
                  <a:schemeClr val="bg1"/>
                </a:solidFill>
                <a:latin typeface="DINPro-Medium" panose="02000503030000020004" pitchFamily="50" charset="0"/>
              </a:endParaRPr>
            </a:p>
          </p:txBody>
        </p:sp>
        <p:sp>
          <p:nvSpPr>
            <p:cNvPr id="14" name="Oval 35">
              <a:extLst>
                <a:ext uri="{FF2B5EF4-FFF2-40B4-BE49-F238E27FC236}">
                  <a16:creationId xmlns:a16="http://schemas.microsoft.com/office/drawing/2014/main" id="{7B3F6B16-857D-B0A6-D608-3C0AA7324CC7}"/>
                </a:ext>
              </a:extLst>
            </p:cNvPr>
            <p:cNvSpPr/>
            <p:nvPr/>
          </p:nvSpPr>
          <p:spPr>
            <a:xfrm rot="5400000" flipV="1">
              <a:off x="4682679" y="2345507"/>
              <a:ext cx="2706838" cy="2732778"/>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a:scene3d>
              <a:camera prst="orthographicFront"/>
              <a:lightRig rig="threePt" dir="t"/>
            </a:scene3d>
            <a:sp3d contourW="12700">
              <a:bevelT w="120650" h="25400" prst="relaxedInse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63">
              <a:extLst>
                <a:ext uri="{FF2B5EF4-FFF2-40B4-BE49-F238E27FC236}">
                  <a16:creationId xmlns:a16="http://schemas.microsoft.com/office/drawing/2014/main" id="{296AC704-9C38-1C3D-CD19-3715FCDFA25D}"/>
                </a:ext>
              </a:extLst>
            </p:cNvPr>
            <p:cNvSpPr txBox="1"/>
            <p:nvPr/>
          </p:nvSpPr>
          <p:spPr>
            <a:xfrm>
              <a:off x="4211164" y="3120516"/>
              <a:ext cx="3554788" cy="1138773"/>
            </a:xfrm>
            <a:prstGeom prst="rect">
              <a:avLst/>
            </a:prstGeom>
            <a:noFill/>
          </p:spPr>
          <p:txBody>
            <a:bodyPr wrap="square" rtlCol="0">
              <a:spAutoFit/>
            </a:bodyPr>
            <a:lstStyle/>
            <a:p>
              <a:pPr algn="ctr"/>
              <a:r>
                <a:rPr lang="en-IN" sz="2400" b="1" dirty="0" err="1">
                  <a:solidFill>
                    <a:schemeClr val="bg1">
                      <a:lumMod val="50000"/>
                    </a:schemeClr>
                  </a:solidFill>
                  <a:latin typeface="DINPro-Bold" panose="02000503030000020004" pitchFamily="50" charset="0"/>
                  <a:ea typeface="Open Sans Semibold" panose="020B0706030804020204" pitchFamily="34" charset="0"/>
                  <a:cs typeface="Open Sans Semibold" panose="020B0706030804020204" pitchFamily="34" charset="0"/>
                </a:rPr>
                <a:t>Metropolitana</a:t>
              </a:r>
              <a:endParaRPr lang="en-IN" sz="2400" b="1" dirty="0">
                <a:solidFill>
                  <a:schemeClr val="bg1">
                    <a:lumMod val="50000"/>
                  </a:schemeClr>
                </a:solidFill>
                <a:latin typeface="DINPro-Bold" panose="02000503030000020004" pitchFamily="50" charset="0"/>
                <a:ea typeface="Open Sans Semibold" panose="020B0706030804020204" pitchFamily="34" charset="0"/>
                <a:cs typeface="Open Sans Semibold" panose="020B0706030804020204" pitchFamily="34" charset="0"/>
              </a:endParaRPr>
            </a:p>
            <a:p>
              <a:pPr algn="ctr"/>
              <a:r>
                <a:rPr lang="en-IN" sz="2400" b="1" dirty="0">
                  <a:solidFill>
                    <a:schemeClr val="bg1">
                      <a:lumMod val="50000"/>
                    </a:schemeClr>
                  </a:solidFill>
                  <a:latin typeface="DINPro-Bold" panose="02000503030000020004" pitchFamily="50" charset="0"/>
                  <a:ea typeface="Open Sans Semibold" panose="020B0706030804020204" pitchFamily="34" charset="0"/>
                  <a:cs typeface="Open Sans Semibold" panose="020B0706030804020204" pitchFamily="34" charset="0"/>
                </a:rPr>
                <a:t>MM$30.707</a:t>
              </a:r>
            </a:p>
            <a:p>
              <a:pPr algn="ctr"/>
              <a:r>
                <a:rPr lang="en-IN" sz="2000" b="1" dirty="0">
                  <a:solidFill>
                    <a:schemeClr val="bg1">
                      <a:lumMod val="50000"/>
                    </a:schemeClr>
                  </a:solidFill>
                  <a:latin typeface="DINPro-Bold" panose="02000503030000020004" pitchFamily="50" charset="0"/>
                  <a:ea typeface="Open Sans Semibold" panose="020B0706030804020204" pitchFamily="34" charset="0"/>
                  <a:cs typeface="Open Sans Semibold" panose="020B0706030804020204" pitchFamily="34" charset="0"/>
                </a:rPr>
                <a:t>MMUS$ 35</a:t>
              </a:r>
            </a:p>
          </p:txBody>
        </p:sp>
        <p:grpSp>
          <p:nvGrpSpPr>
            <p:cNvPr id="16" name="Group 43">
              <a:extLst>
                <a:ext uri="{FF2B5EF4-FFF2-40B4-BE49-F238E27FC236}">
                  <a16:creationId xmlns:a16="http://schemas.microsoft.com/office/drawing/2014/main" id="{9ADBEDAF-CC87-9F20-EA73-6E1CCEB83623}"/>
                </a:ext>
              </a:extLst>
            </p:cNvPr>
            <p:cNvGrpSpPr/>
            <p:nvPr/>
          </p:nvGrpSpPr>
          <p:grpSpPr>
            <a:xfrm rot="5400000" flipV="1">
              <a:off x="1692432" y="4188453"/>
              <a:ext cx="1740407" cy="1757085"/>
              <a:chOff x="5205649" y="4805382"/>
              <a:chExt cx="1716288" cy="1732736"/>
            </a:xfrm>
          </p:grpSpPr>
          <p:sp>
            <p:nvSpPr>
              <p:cNvPr id="18" name="Oval 50">
                <a:extLst>
                  <a:ext uri="{FF2B5EF4-FFF2-40B4-BE49-F238E27FC236}">
                    <a16:creationId xmlns:a16="http://schemas.microsoft.com/office/drawing/2014/main" id="{D067F420-5956-CFA6-7433-1CAC1D24F59A}"/>
                  </a:ext>
                </a:extLst>
              </p:cNvPr>
              <p:cNvSpPr/>
              <p:nvPr/>
            </p:nvSpPr>
            <p:spPr>
              <a:xfrm>
                <a:off x="5205649" y="4805382"/>
                <a:ext cx="1716288" cy="1732736"/>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51">
                <a:extLst>
                  <a:ext uri="{FF2B5EF4-FFF2-40B4-BE49-F238E27FC236}">
                    <a16:creationId xmlns:a16="http://schemas.microsoft.com/office/drawing/2014/main" id="{7561DC16-72D3-79D5-5677-733782F4716A}"/>
                  </a:ext>
                </a:extLst>
              </p:cNvPr>
              <p:cNvSpPr/>
              <p:nvPr/>
            </p:nvSpPr>
            <p:spPr>
              <a:xfrm>
                <a:off x="5331510" y="4969326"/>
                <a:ext cx="1464568" cy="1428000"/>
              </a:xfrm>
              <a:prstGeom prst="ellipse">
                <a:avLst/>
              </a:prstGeom>
              <a:gradFill flip="none" rotWithShape="1">
                <a:gsLst>
                  <a:gs pos="100000">
                    <a:srgbClr val="4472C4"/>
                  </a:gs>
                  <a:gs pos="0">
                    <a:srgbClr val="2A4B86"/>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7" name="TextBox 61">
              <a:extLst>
                <a:ext uri="{FF2B5EF4-FFF2-40B4-BE49-F238E27FC236}">
                  <a16:creationId xmlns:a16="http://schemas.microsoft.com/office/drawing/2014/main" id="{90FE1DA0-3637-0AEE-7122-6B3CE3CA6A72}"/>
                </a:ext>
              </a:extLst>
            </p:cNvPr>
            <p:cNvSpPr txBox="1"/>
            <p:nvPr/>
          </p:nvSpPr>
          <p:spPr>
            <a:xfrm>
              <a:off x="1777012" y="4661115"/>
              <a:ext cx="1643344" cy="861774"/>
            </a:xfrm>
            <a:prstGeom prst="rect">
              <a:avLst/>
            </a:prstGeom>
            <a:noFill/>
          </p:spPr>
          <p:txBody>
            <a:bodyPr wrap="square" rtlCol="0">
              <a:spAutoFit/>
            </a:bodyPr>
            <a:lstStyle/>
            <a:p>
              <a:pPr algn="ctr"/>
              <a:r>
                <a:rPr lang="en-IN" sz="1400" dirty="0" err="1">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rPr>
                <a:t>Medianas</a:t>
              </a:r>
              <a:r>
                <a:rPr lang="en-IN" sz="1400" dirty="0">
                  <a:solidFill>
                    <a:schemeClr val="bg1"/>
                  </a:solidFill>
                  <a:latin typeface="DINPro-Medium" panose="02000503030000020004" pitchFamily="50" charset="0"/>
                  <a:ea typeface="Open Sans Semibold" panose="020B0706030804020204" pitchFamily="34" charset="0"/>
                  <a:cs typeface="Open Sans Semibold" panose="020B0706030804020204" pitchFamily="34" charset="0"/>
                </a:rPr>
                <a:t> Menor</a:t>
              </a:r>
            </a:p>
            <a:p>
              <a:pPr algn="ctr"/>
              <a:r>
                <a:rPr lang="en-IN" dirty="0">
                  <a:solidFill>
                    <a:schemeClr val="bg1"/>
                  </a:solidFill>
                  <a:latin typeface="DINPro-Medium" panose="02000503030000020004" pitchFamily="50" charset="0"/>
                </a:rPr>
                <a:t>MM$1.945</a:t>
              </a:r>
            </a:p>
            <a:p>
              <a:pPr algn="ctr"/>
              <a:r>
                <a:rPr lang="en-IN" dirty="0">
                  <a:solidFill>
                    <a:schemeClr val="bg1"/>
                  </a:solidFill>
                  <a:latin typeface="DINPro-Medium" panose="02000503030000020004" pitchFamily="50" charset="0"/>
                </a:rPr>
                <a:t>MMUS$ 2,3</a:t>
              </a:r>
            </a:p>
          </p:txBody>
        </p:sp>
      </p:grpSp>
    </p:spTree>
    <p:extLst>
      <p:ext uri="{BB962C8B-B14F-4D97-AF65-F5344CB8AC3E}">
        <p14:creationId xmlns:p14="http://schemas.microsoft.com/office/powerpoint/2010/main" val="282870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5D3F8FB9-C602-4E20-B271-27AA876DB3B0}"/>
              </a:ext>
            </a:extLst>
          </p:cNvPr>
          <p:cNvSpPr txBox="1"/>
          <p:nvPr/>
        </p:nvSpPr>
        <p:spPr>
          <a:xfrm>
            <a:off x="1182255" y="35254"/>
            <a:ext cx="10631053" cy="461665"/>
          </a:xfrm>
          <a:prstGeom prst="rect">
            <a:avLst/>
          </a:prstGeom>
          <a:noFill/>
        </p:spPr>
        <p:txBody>
          <a:bodyPr wrap="square" rtlCol="0">
            <a:spAutoFit/>
          </a:bodyPr>
          <a:lstStyle/>
          <a:p>
            <a:r>
              <a:rPr lang="es-ES" sz="2400" b="1" dirty="0">
                <a:solidFill>
                  <a:schemeClr val="tx1">
                    <a:lumMod val="65000"/>
                    <a:lumOff val="35000"/>
                  </a:schemeClr>
                </a:solidFill>
                <a:latin typeface="DINPro-Bold" panose="02000503030000020004" pitchFamily="50" charset="0"/>
              </a:rPr>
              <a:t>Ventas a nivel nacional 2020 – 2022 (en millones de pesos) por tamaño</a:t>
            </a:r>
          </a:p>
        </p:txBody>
      </p:sp>
      <p:sp>
        <p:nvSpPr>
          <p:cNvPr id="21" name="CuadroTexto 20">
            <a:extLst>
              <a:ext uri="{FF2B5EF4-FFF2-40B4-BE49-F238E27FC236}">
                <a16:creationId xmlns:a16="http://schemas.microsoft.com/office/drawing/2014/main" id="{5C1E7A1D-DEBF-4AC9-ABE4-A5E8D7F5F687}"/>
              </a:ext>
            </a:extLst>
          </p:cNvPr>
          <p:cNvSpPr txBox="1"/>
          <p:nvPr/>
        </p:nvSpPr>
        <p:spPr>
          <a:xfrm>
            <a:off x="7350664" y="996488"/>
            <a:ext cx="4647372" cy="5632311"/>
          </a:xfrm>
          <a:prstGeom prst="rect">
            <a:avLst/>
          </a:prstGeom>
          <a:noFill/>
        </p:spPr>
        <p:txBody>
          <a:bodyPr wrap="square" rtlCol="0">
            <a:spAutoFit/>
          </a:bodyPr>
          <a:lstStyle/>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A nivel nacional se experimenta un aumento del 10,8 % en el periodo 2020-2021; pero una contracción del 5,1% en el periodo 2021-2022.</a:t>
            </a:r>
          </a:p>
          <a:p>
            <a:pPr algn="just"/>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La tendencia nacional periodo 2020 -2023 se explica fundamentalmente por el comportamiento de las grandes empresas; las cuales en el periodo 2020-2021 experimentan en el volumen total de ventas un incremento del 13,6%; pero una disminución en el periodo 2021-2022 del 5,2%.</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Las pequeñas empresas muestran una tendencia decreciente en el periodo 2020-2022, que alcanza el 25,8%.</a:t>
            </a:r>
          </a:p>
          <a:p>
            <a:pPr algn="just"/>
            <a:endParaRPr lang="es-ES" sz="2000" dirty="0">
              <a:solidFill>
                <a:schemeClr val="tx1">
                  <a:lumMod val="65000"/>
                  <a:lumOff val="35000"/>
                </a:schemeClr>
              </a:solidFill>
              <a:latin typeface="DINPro-Medium" panose="02000503030000020004" pitchFamily="50" charset="0"/>
            </a:endParaRPr>
          </a:p>
        </p:txBody>
      </p:sp>
      <p:graphicFrame>
        <p:nvGraphicFramePr>
          <p:cNvPr id="2" name="Gráfico 1">
            <a:extLst>
              <a:ext uri="{FF2B5EF4-FFF2-40B4-BE49-F238E27FC236}">
                <a16:creationId xmlns:a16="http://schemas.microsoft.com/office/drawing/2014/main" id="{79FD08C0-B4D7-291A-7BBD-7F4B62BE2649}"/>
              </a:ext>
            </a:extLst>
          </p:cNvPr>
          <p:cNvGraphicFramePr>
            <a:graphicFrameLocks/>
          </p:cNvGraphicFramePr>
          <p:nvPr>
            <p:extLst>
              <p:ext uri="{D42A27DB-BD31-4B8C-83A1-F6EECF244321}">
                <p14:modId xmlns:p14="http://schemas.microsoft.com/office/powerpoint/2010/main" val="195069350"/>
              </p:ext>
            </p:extLst>
          </p:nvPr>
        </p:nvGraphicFramePr>
        <p:xfrm>
          <a:off x="1" y="766242"/>
          <a:ext cx="7619999" cy="57850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3282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AF525E54-3EA6-4735-9BF3-46C3481DBD9A}"/>
              </a:ext>
            </a:extLst>
          </p:cNvPr>
          <p:cNvSpPr txBox="1"/>
          <p:nvPr/>
        </p:nvSpPr>
        <p:spPr>
          <a:xfrm>
            <a:off x="7776665" y="1954448"/>
            <a:ext cx="4286025" cy="3139321"/>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 región de Antofagasta logra un crecimiento en el periodo 2020-2021 del 5,9%; y en el periodo 2021-2022 una contracción muy menor de sólo un 0,5%.</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 región Metropolitana explica principalmente la tendencia a nivel nacional, con un alza del 10,1% y en el periodo 2021-2022 una disminución del 5,9%; niveles similares al total nacional.</a:t>
            </a:r>
          </a:p>
        </p:txBody>
      </p:sp>
      <p:sp>
        <p:nvSpPr>
          <p:cNvPr id="13" name="CuadroTexto 12">
            <a:extLst>
              <a:ext uri="{FF2B5EF4-FFF2-40B4-BE49-F238E27FC236}">
                <a16:creationId xmlns:a16="http://schemas.microsoft.com/office/drawing/2014/main" id="{07652CDF-621F-494A-AA16-D72E697E0E7A}"/>
              </a:ext>
            </a:extLst>
          </p:cNvPr>
          <p:cNvSpPr txBox="1"/>
          <p:nvPr/>
        </p:nvSpPr>
        <p:spPr>
          <a:xfrm>
            <a:off x="1450109" y="175189"/>
            <a:ext cx="10612581" cy="461665"/>
          </a:xfrm>
          <a:prstGeom prst="rect">
            <a:avLst/>
          </a:prstGeom>
          <a:noFill/>
        </p:spPr>
        <p:txBody>
          <a:bodyPr wrap="square" rtlCol="0">
            <a:spAutoFit/>
          </a:bodyPr>
          <a:lstStyle/>
          <a:p>
            <a:r>
              <a:rPr lang="es-ES" sz="2400" b="1" dirty="0">
                <a:solidFill>
                  <a:schemeClr val="tx1">
                    <a:lumMod val="65000"/>
                    <a:lumOff val="35000"/>
                  </a:schemeClr>
                </a:solidFill>
                <a:latin typeface="DINPro-Bold" panose="02000503030000020004" pitchFamily="50" charset="0"/>
              </a:rPr>
              <a:t>Ventas a nivel nacional 2020 – 2022 (en millones de pesos) por región</a:t>
            </a:r>
          </a:p>
        </p:txBody>
      </p:sp>
      <p:graphicFrame>
        <p:nvGraphicFramePr>
          <p:cNvPr id="35" name="Gráfico 34">
            <a:extLst>
              <a:ext uri="{FF2B5EF4-FFF2-40B4-BE49-F238E27FC236}">
                <a16:creationId xmlns:a16="http://schemas.microsoft.com/office/drawing/2014/main" id="{FCDE345B-E538-B7D3-3AC4-CBFAA5B0FF65}"/>
              </a:ext>
            </a:extLst>
          </p:cNvPr>
          <p:cNvGraphicFramePr>
            <a:graphicFrameLocks/>
          </p:cNvGraphicFramePr>
          <p:nvPr>
            <p:extLst>
              <p:ext uri="{D42A27DB-BD31-4B8C-83A1-F6EECF244321}">
                <p14:modId xmlns:p14="http://schemas.microsoft.com/office/powerpoint/2010/main" val="605582671"/>
              </p:ext>
            </p:extLst>
          </p:nvPr>
        </p:nvGraphicFramePr>
        <p:xfrm>
          <a:off x="129310" y="1057275"/>
          <a:ext cx="7484993" cy="5625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668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1506986" y="117604"/>
            <a:ext cx="9178028"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Ventas región de Antofagasta 2020 – 2022 (en millones de pesos)</a:t>
            </a:r>
          </a:p>
        </p:txBody>
      </p:sp>
      <p:sp>
        <p:nvSpPr>
          <p:cNvPr id="6" name="CuadroTexto 5">
            <a:extLst>
              <a:ext uri="{FF2B5EF4-FFF2-40B4-BE49-F238E27FC236}">
                <a16:creationId xmlns:a16="http://schemas.microsoft.com/office/drawing/2014/main" id="{E8FDF12F-005D-4DA4-9D64-7981F61E1EA7}"/>
              </a:ext>
            </a:extLst>
          </p:cNvPr>
          <p:cNvSpPr txBox="1"/>
          <p:nvPr/>
        </p:nvSpPr>
        <p:spPr>
          <a:xfrm>
            <a:off x="7545748" y="1738501"/>
            <a:ext cx="4433816" cy="4247317"/>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A nivel regional en el periodo 2020-2021  experimenta un alza del 5,9%; pero en el periodo 2021-2022 una contracción muy leve de sólo el 0,5%. </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pequeñas empresas, si bien en el periodo 2020-2021 experimentan un alza del 1,9%; en el periodo 2021-2022 muestran una contracción del 16%.</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medianas mayor, representan al 2022 el mayor segmento en la región, con un incremento sostenido en el periodo 2020-2022 del 6,6%.</a:t>
            </a:r>
          </a:p>
        </p:txBody>
      </p:sp>
      <p:graphicFrame>
        <p:nvGraphicFramePr>
          <p:cNvPr id="4" name="Gráfico 3">
            <a:extLst>
              <a:ext uri="{FF2B5EF4-FFF2-40B4-BE49-F238E27FC236}">
                <a16:creationId xmlns:a16="http://schemas.microsoft.com/office/drawing/2014/main" id="{7EA9E6E6-3645-C354-49E2-D9A6E86FD1B6}"/>
              </a:ext>
            </a:extLst>
          </p:cNvPr>
          <p:cNvGraphicFramePr>
            <a:graphicFrameLocks/>
          </p:cNvGraphicFramePr>
          <p:nvPr>
            <p:extLst>
              <p:ext uri="{D42A27DB-BD31-4B8C-83A1-F6EECF244321}">
                <p14:modId xmlns:p14="http://schemas.microsoft.com/office/powerpoint/2010/main" val="1197551461"/>
              </p:ext>
            </p:extLst>
          </p:nvPr>
        </p:nvGraphicFramePr>
        <p:xfrm>
          <a:off x="0" y="872182"/>
          <a:ext cx="7810856" cy="59858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9947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1506986" y="117604"/>
            <a:ext cx="10029232"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Promedio ventas empresas pequeñas 2020 – 2022 (en millones de pesos)</a:t>
            </a:r>
          </a:p>
        </p:txBody>
      </p:sp>
      <p:graphicFrame>
        <p:nvGraphicFramePr>
          <p:cNvPr id="3" name="Gráfico 2">
            <a:extLst>
              <a:ext uri="{FF2B5EF4-FFF2-40B4-BE49-F238E27FC236}">
                <a16:creationId xmlns:a16="http://schemas.microsoft.com/office/drawing/2014/main" id="{4828E55A-EC52-4C14-83E0-531FDD0A4C19}"/>
              </a:ext>
            </a:extLst>
          </p:cNvPr>
          <p:cNvGraphicFramePr>
            <a:graphicFrameLocks/>
          </p:cNvGraphicFramePr>
          <p:nvPr>
            <p:extLst>
              <p:ext uri="{D42A27DB-BD31-4B8C-83A1-F6EECF244321}">
                <p14:modId xmlns:p14="http://schemas.microsoft.com/office/powerpoint/2010/main" val="1935923447"/>
              </p:ext>
            </p:extLst>
          </p:nvPr>
        </p:nvGraphicFramePr>
        <p:xfrm>
          <a:off x="167483" y="718534"/>
          <a:ext cx="8191426" cy="5894701"/>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EC3C9C02-C8D8-57DA-C951-D678146D02DF}"/>
              </a:ext>
            </a:extLst>
          </p:cNvPr>
          <p:cNvSpPr txBox="1"/>
          <p:nvPr/>
        </p:nvSpPr>
        <p:spPr>
          <a:xfrm>
            <a:off x="8477754" y="1403565"/>
            <a:ext cx="3315854" cy="4524637"/>
          </a:xfrm>
          <a:prstGeom prst="rect">
            <a:avLst/>
          </a:prstGeom>
          <a:noFill/>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Es importante relevar que tanto a nivel nacional, como en las regiones de Antofagasta y Metropolitana, si bien se experimenta un crecimiento en las ventas promedio, los niveles alcanzados se ubican lejos del máximo de ventas de una pequeña empresa, cuyo borde máximo es de 25.000 UF (912 millones de pesos). En la región de Antofagasta representa el 34% de ese máximo, en la Metropolitana el 46% y a nivel nacional el 40%.</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3493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926097" y="191495"/>
            <a:ext cx="10444869"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Promedio ventas empresas mediana menor 2020 – 2022 (en millones de pesos)</a:t>
            </a:r>
          </a:p>
        </p:txBody>
      </p:sp>
      <p:graphicFrame>
        <p:nvGraphicFramePr>
          <p:cNvPr id="3" name="Gráfico 2">
            <a:extLst>
              <a:ext uri="{FF2B5EF4-FFF2-40B4-BE49-F238E27FC236}">
                <a16:creationId xmlns:a16="http://schemas.microsoft.com/office/drawing/2014/main" id="{E6CD6F75-1336-4FDA-BCC5-3AA24B1B1659}"/>
              </a:ext>
            </a:extLst>
          </p:cNvPr>
          <p:cNvGraphicFramePr>
            <a:graphicFrameLocks/>
          </p:cNvGraphicFramePr>
          <p:nvPr>
            <p:extLst>
              <p:ext uri="{D42A27DB-BD31-4B8C-83A1-F6EECF244321}">
                <p14:modId xmlns:p14="http://schemas.microsoft.com/office/powerpoint/2010/main" val="2955971089"/>
              </p:ext>
            </p:extLst>
          </p:nvPr>
        </p:nvGraphicFramePr>
        <p:xfrm>
          <a:off x="426103" y="897657"/>
          <a:ext cx="7868151" cy="5678633"/>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95DC2C9E-C207-E333-AAC1-F77B71E247DE}"/>
              </a:ext>
            </a:extLst>
          </p:cNvPr>
          <p:cNvSpPr txBox="1"/>
          <p:nvPr/>
        </p:nvSpPr>
        <p:spPr>
          <a:xfrm>
            <a:off x="8450043" y="1474654"/>
            <a:ext cx="3315854" cy="4524637"/>
          </a:xfrm>
          <a:prstGeom prst="rect">
            <a:avLst/>
          </a:prstGeom>
          <a:noFill/>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Es importante relevar que tanto a nivel nacional, como en las regiones de Antofagasta y Metropolitana, si bien se experimenta un crecimiento en las ventas promedio, los niveles alcanzados se ubican lejos del máximo de ventas de una empresa mediana menor, cuyo borde máximo es de 100.000 UF (3.650 millones de pesos). En la región de Antofagasta representa el 52% de ese máximo, en la Metropolitana el 53% y a nivel nacional el 52%.</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4124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AD3F7D-524C-4EDE-8BDF-7F4C9EC90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403" cy="6858000"/>
          </a:xfrm>
          <a:prstGeom prst="rect">
            <a:avLst/>
          </a:prstGeom>
        </p:spPr>
      </p:pic>
      <p:sp>
        <p:nvSpPr>
          <p:cNvPr id="6" name="Rectángulo: esquinas redondeadas 5">
            <a:extLst>
              <a:ext uri="{FF2B5EF4-FFF2-40B4-BE49-F238E27FC236}">
                <a16:creationId xmlns:a16="http://schemas.microsoft.com/office/drawing/2014/main" id="{2077E656-A286-4E01-9F3E-C8C169025FC5}"/>
              </a:ext>
            </a:extLst>
          </p:cNvPr>
          <p:cNvSpPr/>
          <p:nvPr/>
        </p:nvSpPr>
        <p:spPr>
          <a:xfrm>
            <a:off x="-111970" y="419881"/>
            <a:ext cx="4553339" cy="746449"/>
          </a:xfrm>
          <a:prstGeom prst="round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solidFill>
                  <a:schemeClr val="tx1"/>
                </a:solidFill>
                <a:latin typeface="DINPro-Bold" panose="02000503030000020004" pitchFamily="50" charset="0"/>
              </a:rPr>
              <a:t>Nuestra Plataforma</a:t>
            </a:r>
            <a:endParaRPr lang="es-CL" sz="3200" dirty="0">
              <a:solidFill>
                <a:schemeClr val="tx1"/>
              </a:solidFill>
              <a:latin typeface="DINPro-Bold" panose="02000503030000020004" pitchFamily="50" charset="0"/>
            </a:endParaRPr>
          </a:p>
        </p:txBody>
      </p:sp>
      <p:pic>
        <p:nvPicPr>
          <p:cNvPr id="5" name="Imagen 4">
            <a:extLst>
              <a:ext uri="{FF2B5EF4-FFF2-40B4-BE49-F238E27FC236}">
                <a16:creationId xmlns:a16="http://schemas.microsoft.com/office/drawing/2014/main" id="{6EFEE4FA-3E4D-465C-8521-2C74A654C311}"/>
              </a:ext>
            </a:extLst>
          </p:cNvPr>
          <p:cNvPicPr>
            <a:picLocks noChangeAspect="1"/>
          </p:cNvPicPr>
          <p:nvPr/>
        </p:nvPicPr>
        <p:blipFill rotWithShape="1">
          <a:blip r:embed="rId3">
            <a:extLst>
              <a:ext uri="{28A0092B-C50C-407E-A947-70E740481C1C}">
                <a14:useLocalDpi xmlns:a14="http://schemas.microsoft.com/office/drawing/2010/main" val="0"/>
              </a:ext>
            </a:extLst>
          </a:blip>
          <a:srcRect t="13326" b="2300"/>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55587210-E416-4EC3-95AC-FF488701D6D1}"/>
              </a:ext>
            </a:extLst>
          </p:cNvPr>
          <p:cNvSpPr/>
          <p:nvPr/>
        </p:nvSpPr>
        <p:spPr>
          <a:xfrm>
            <a:off x="-21403" y="0"/>
            <a:ext cx="12213403" cy="6858000"/>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CuadroTexto 1">
            <a:extLst>
              <a:ext uri="{FF2B5EF4-FFF2-40B4-BE49-F238E27FC236}">
                <a16:creationId xmlns:a16="http://schemas.microsoft.com/office/drawing/2014/main" id="{FF628BDB-70E9-45BA-AFAB-4377D6C43946}"/>
              </a:ext>
            </a:extLst>
          </p:cNvPr>
          <p:cNvSpPr txBox="1"/>
          <p:nvPr/>
        </p:nvSpPr>
        <p:spPr>
          <a:xfrm>
            <a:off x="2707279" y="3105834"/>
            <a:ext cx="7231048" cy="646331"/>
          </a:xfrm>
          <a:prstGeom prst="rect">
            <a:avLst/>
          </a:prstGeom>
          <a:solidFill>
            <a:srgbClr val="FFFFFF">
              <a:alpha val="52000"/>
            </a:srgbClr>
          </a:solidFill>
        </p:spPr>
        <p:txBody>
          <a:bodyPr wrap="square" rtlCol="0">
            <a:spAutoFit/>
          </a:bodyPr>
          <a:lstStyle/>
          <a:p>
            <a:r>
              <a:rPr lang="es-ES" sz="3600" b="1" dirty="0">
                <a:solidFill>
                  <a:schemeClr val="bg1"/>
                </a:solidFill>
                <a:latin typeface="DINPro-Bold" panose="02000503030000020004" pitchFamily="50" charset="0"/>
              </a:rPr>
              <a:t>Antecedentes financieros: Liquidez</a:t>
            </a:r>
            <a:endParaRPr lang="es-CL" sz="3600" b="1" dirty="0">
              <a:solidFill>
                <a:schemeClr val="bg1"/>
              </a:solidFill>
              <a:latin typeface="DINPro-Bold" panose="02000503030000020004" pitchFamily="50" charset="0"/>
            </a:endParaRPr>
          </a:p>
        </p:txBody>
      </p:sp>
    </p:spTree>
    <p:extLst>
      <p:ext uri="{BB962C8B-B14F-4D97-AF65-F5344CB8AC3E}">
        <p14:creationId xmlns:p14="http://schemas.microsoft.com/office/powerpoint/2010/main" val="381070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5BC6CD7-A190-46C1-8057-DEDDE47E0BDF}"/>
              </a:ext>
            </a:extLst>
          </p:cNvPr>
          <p:cNvSpPr txBox="1"/>
          <p:nvPr/>
        </p:nvSpPr>
        <p:spPr>
          <a:xfrm>
            <a:off x="616282" y="231656"/>
            <a:ext cx="1017917" cy="369332"/>
          </a:xfrm>
          <a:prstGeom prst="rect">
            <a:avLst/>
          </a:prstGeom>
          <a:noFill/>
        </p:spPr>
        <p:txBody>
          <a:bodyPr wrap="square" rtlCol="0">
            <a:spAutoFit/>
          </a:bodyPr>
          <a:lstStyle/>
          <a:p>
            <a:r>
              <a:rPr lang="es-ES" b="1" u="sng" dirty="0">
                <a:latin typeface="DINPro-Bold" panose="02000503030000020004" pitchFamily="50" charset="0"/>
              </a:rPr>
              <a:t>Minería</a:t>
            </a:r>
            <a:endParaRPr lang="es-CL" b="1" u="sng" dirty="0">
              <a:latin typeface="DINPro-Bold" panose="02000503030000020004" pitchFamily="50" charset="0"/>
            </a:endParaRPr>
          </a:p>
        </p:txBody>
      </p:sp>
      <p:sp>
        <p:nvSpPr>
          <p:cNvPr id="10" name="CuadroTexto 9">
            <a:extLst>
              <a:ext uri="{FF2B5EF4-FFF2-40B4-BE49-F238E27FC236}">
                <a16:creationId xmlns:a16="http://schemas.microsoft.com/office/drawing/2014/main" id="{E66C9BE9-88C7-46EB-91FB-82F128DE0471}"/>
              </a:ext>
            </a:extLst>
          </p:cNvPr>
          <p:cNvSpPr txBox="1"/>
          <p:nvPr/>
        </p:nvSpPr>
        <p:spPr>
          <a:xfrm>
            <a:off x="5299205" y="5353089"/>
            <a:ext cx="1452112" cy="369332"/>
          </a:xfrm>
          <a:prstGeom prst="rect">
            <a:avLst/>
          </a:prstGeom>
          <a:noFill/>
        </p:spPr>
        <p:txBody>
          <a:bodyPr wrap="square" rtlCol="0">
            <a:spAutoFit/>
          </a:bodyPr>
          <a:lstStyle/>
          <a:p>
            <a:r>
              <a:rPr lang="es-ES" b="1" u="sng" dirty="0">
                <a:latin typeface="DINPro-Bold" panose="02000503030000020004" pitchFamily="50" charset="0"/>
              </a:rPr>
              <a:t>Industriales</a:t>
            </a:r>
            <a:endParaRPr lang="es-CL" b="1" u="sng" dirty="0">
              <a:latin typeface="DINPro-Bold" panose="02000503030000020004" pitchFamily="50" charset="0"/>
            </a:endParaRPr>
          </a:p>
        </p:txBody>
      </p:sp>
      <p:sp>
        <p:nvSpPr>
          <p:cNvPr id="11" name="CuadroTexto 10">
            <a:extLst>
              <a:ext uri="{FF2B5EF4-FFF2-40B4-BE49-F238E27FC236}">
                <a16:creationId xmlns:a16="http://schemas.microsoft.com/office/drawing/2014/main" id="{CA1CB4FF-7E17-45D9-A5FA-33745244DEC0}"/>
              </a:ext>
            </a:extLst>
          </p:cNvPr>
          <p:cNvSpPr txBox="1"/>
          <p:nvPr/>
        </p:nvSpPr>
        <p:spPr>
          <a:xfrm>
            <a:off x="616282" y="5251135"/>
            <a:ext cx="1139933" cy="369332"/>
          </a:xfrm>
          <a:prstGeom prst="rect">
            <a:avLst/>
          </a:prstGeom>
          <a:noFill/>
        </p:spPr>
        <p:txBody>
          <a:bodyPr wrap="square" rtlCol="0">
            <a:spAutoFit/>
          </a:bodyPr>
          <a:lstStyle/>
          <a:p>
            <a:r>
              <a:rPr lang="es-ES" b="1" u="sng" dirty="0">
                <a:latin typeface="DINPro-Bold" panose="02000503030000020004" pitchFamily="50" charset="0"/>
              </a:rPr>
              <a:t>Energía</a:t>
            </a:r>
            <a:endParaRPr lang="es-CL" b="1" u="sng" dirty="0">
              <a:latin typeface="DINPro-Bold" panose="02000503030000020004" pitchFamily="50" charset="0"/>
            </a:endParaRPr>
          </a:p>
        </p:txBody>
      </p:sp>
      <p:sp>
        <p:nvSpPr>
          <p:cNvPr id="12" name="CuadroTexto 11">
            <a:extLst>
              <a:ext uri="{FF2B5EF4-FFF2-40B4-BE49-F238E27FC236}">
                <a16:creationId xmlns:a16="http://schemas.microsoft.com/office/drawing/2014/main" id="{8DEED2C4-83B8-4260-927D-2EFCAD5F46D8}"/>
              </a:ext>
            </a:extLst>
          </p:cNvPr>
          <p:cNvSpPr txBox="1"/>
          <p:nvPr/>
        </p:nvSpPr>
        <p:spPr>
          <a:xfrm>
            <a:off x="8469778" y="5275821"/>
            <a:ext cx="1230276" cy="369332"/>
          </a:xfrm>
          <a:prstGeom prst="rect">
            <a:avLst/>
          </a:prstGeom>
          <a:noFill/>
        </p:spPr>
        <p:txBody>
          <a:bodyPr wrap="square" rtlCol="0">
            <a:spAutoFit/>
          </a:bodyPr>
          <a:lstStyle/>
          <a:p>
            <a:r>
              <a:rPr lang="es-ES" b="1" u="sng" dirty="0">
                <a:latin typeface="DINPro-Bold" panose="02000503030000020004" pitchFamily="50" charset="0"/>
              </a:rPr>
              <a:t>Portuario</a:t>
            </a:r>
            <a:endParaRPr lang="es-CL" b="1" u="sng" dirty="0">
              <a:latin typeface="DINPro-Bold" panose="02000503030000020004" pitchFamily="50" charset="0"/>
            </a:endParaRPr>
          </a:p>
        </p:txBody>
      </p:sp>
      <p:sp>
        <p:nvSpPr>
          <p:cNvPr id="14" name="CuadroTexto 13">
            <a:extLst>
              <a:ext uri="{FF2B5EF4-FFF2-40B4-BE49-F238E27FC236}">
                <a16:creationId xmlns:a16="http://schemas.microsoft.com/office/drawing/2014/main" id="{3E274C0A-6B71-4BF4-8245-FD69E1CB5A1A}"/>
              </a:ext>
            </a:extLst>
          </p:cNvPr>
          <p:cNvSpPr txBox="1"/>
          <p:nvPr/>
        </p:nvSpPr>
        <p:spPr>
          <a:xfrm>
            <a:off x="10204078" y="5251135"/>
            <a:ext cx="1514341" cy="369332"/>
          </a:xfrm>
          <a:prstGeom prst="rect">
            <a:avLst/>
          </a:prstGeom>
          <a:noFill/>
        </p:spPr>
        <p:txBody>
          <a:bodyPr wrap="square" rtlCol="0">
            <a:spAutoFit/>
          </a:bodyPr>
          <a:lstStyle/>
          <a:p>
            <a:r>
              <a:rPr lang="es-ES" b="1" u="sng" dirty="0">
                <a:latin typeface="DINPro-Bold" panose="02000503030000020004" pitchFamily="50" charset="0"/>
              </a:rPr>
              <a:t>Astronomía</a:t>
            </a:r>
            <a:endParaRPr lang="es-CL" b="1" u="sng" dirty="0">
              <a:latin typeface="DINPro-Bold" panose="02000503030000020004" pitchFamily="50" charset="0"/>
            </a:endParaRPr>
          </a:p>
        </p:txBody>
      </p:sp>
      <p:pic>
        <p:nvPicPr>
          <p:cNvPr id="2" name="Imagen 1">
            <a:extLst>
              <a:ext uri="{FF2B5EF4-FFF2-40B4-BE49-F238E27FC236}">
                <a16:creationId xmlns:a16="http://schemas.microsoft.com/office/drawing/2014/main" id="{443697C2-2D80-2F2D-5364-F900B3D689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282" y="675014"/>
            <a:ext cx="10366136" cy="4155603"/>
          </a:xfrm>
          <a:prstGeom prst="rect">
            <a:avLst/>
          </a:prstGeom>
          <a:noFill/>
          <a:ln>
            <a:noFill/>
          </a:ln>
        </p:spPr>
      </p:pic>
      <p:pic>
        <p:nvPicPr>
          <p:cNvPr id="4" name="Imagen 3">
            <a:extLst>
              <a:ext uri="{FF2B5EF4-FFF2-40B4-BE49-F238E27FC236}">
                <a16:creationId xmlns:a16="http://schemas.microsoft.com/office/drawing/2014/main" id="{3802FDBF-79B0-D344-6720-82A712F4E6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1110" y="5884883"/>
            <a:ext cx="2788920" cy="475615"/>
          </a:xfrm>
          <a:prstGeom prst="rect">
            <a:avLst/>
          </a:prstGeom>
          <a:noFill/>
          <a:ln>
            <a:noFill/>
          </a:ln>
        </p:spPr>
      </p:pic>
      <p:pic>
        <p:nvPicPr>
          <p:cNvPr id="6" name="Imagen 5">
            <a:extLst>
              <a:ext uri="{FF2B5EF4-FFF2-40B4-BE49-F238E27FC236}">
                <a16:creationId xmlns:a16="http://schemas.microsoft.com/office/drawing/2014/main" id="{B200A055-7548-4B80-2A56-DBD111854F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282" y="5739707"/>
            <a:ext cx="4373880" cy="868680"/>
          </a:xfrm>
          <a:prstGeom prst="rect">
            <a:avLst/>
          </a:prstGeom>
          <a:noFill/>
          <a:ln>
            <a:noFill/>
          </a:ln>
        </p:spPr>
      </p:pic>
      <p:pic>
        <p:nvPicPr>
          <p:cNvPr id="8" name="Imagen 7">
            <a:extLst>
              <a:ext uri="{FF2B5EF4-FFF2-40B4-BE49-F238E27FC236}">
                <a16:creationId xmlns:a16="http://schemas.microsoft.com/office/drawing/2014/main" id="{C4289EE0-32AE-FB8E-F055-344DB4DCD87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4816" y="5857809"/>
            <a:ext cx="1600200" cy="527050"/>
          </a:xfrm>
          <a:prstGeom prst="rect">
            <a:avLst/>
          </a:prstGeom>
          <a:noFill/>
          <a:ln>
            <a:noFill/>
          </a:ln>
        </p:spPr>
      </p:pic>
      <p:pic>
        <p:nvPicPr>
          <p:cNvPr id="15" name="Imagen 14">
            <a:extLst>
              <a:ext uri="{FF2B5EF4-FFF2-40B4-BE49-F238E27FC236}">
                <a16:creationId xmlns:a16="http://schemas.microsoft.com/office/drawing/2014/main" id="{E9F41C54-7F46-4495-D775-4B86CFC904E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7995" y="5620467"/>
            <a:ext cx="454918" cy="640876"/>
          </a:xfrm>
          <a:prstGeom prst="rect">
            <a:avLst/>
          </a:prstGeom>
          <a:noFill/>
          <a:ln>
            <a:noFill/>
          </a:ln>
        </p:spPr>
      </p:pic>
    </p:spTree>
    <p:extLst>
      <p:ext uri="{BB962C8B-B14F-4D97-AF65-F5344CB8AC3E}">
        <p14:creationId xmlns:p14="http://schemas.microsoft.com/office/powerpoint/2010/main" val="2406707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1506986" y="117604"/>
            <a:ext cx="9178028"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Liquidez a nivel nacional estados financieros 2020-2022</a:t>
            </a:r>
          </a:p>
        </p:txBody>
      </p:sp>
      <p:sp>
        <p:nvSpPr>
          <p:cNvPr id="6" name="CuadroTexto 5">
            <a:extLst>
              <a:ext uri="{FF2B5EF4-FFF2-40B4-BE49-F238E27FC236}">
                <a16:creationId xmlns:a16="http://schemas.microsoft.com/office/drawing/2014/main" id="{E8FDF12F-005D-4DA4-9D64-7981F61E1EA7}"/>
              </a:ext>
            </a:extLst>
          </p:cNvPr>
          <p:cNvSpPr txBox="1"/>
          <p:nvPr/>
        </p:nvSpPr>
        <p:spPr>
          <a:xfrm>
            <a:off x="7434912" y="1566249"/>
            <a:ext cx="4544652" cy="4247317"/>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Mayoritariamente el conjunto de empresas proveedoras tiene una adecuada capacidad de pago de corto plazo (liquidez corriente) y se ha mantenido este comportamiento en el periodo 2020-2022.</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Menos de un 18% tienen capital de trabajo negativo en el periodo 2020-2022.</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32% alcanzan indicadores positivos entre 1 y 2 de liquidez.</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Entre un 50% y 53% de las empresas proveedoras mantienen holgados niveles de liquidez sobre 2.</a:t>
            </a:r>
          </a:p>
        </p:txBody>
      </p:sp>
      <p:graphicFrame>
        <p:nvGraphicFramePr>
          <p:cNvPr id="2" name="Gráfico 1">
            <a:extLst>
              <a:ext uri="{FF2B5EF4-FFF2-40B4-BE49-F238E27FC236}">
                <a16:creationId xmlns:a16="http://schemas.microsoft.com/office/drawing/2014/main" id="{AA92576F-516F-43A1-9C52-48315E4D8422}"/>
              </a:ext>
            </a:extLst>
          </p:cNvPr>
          <p:cNvGraphicFramePr/>
          <p:nvPr>
            <p:extLst>
              <p:ext uri="{D42A27DB-BD31-4B8C-83A1-F6EECF244321}">
                <p14:modId xmlns:p14="http://schemas.microsoft.com/office/powerpoint/2010/main" val="4288813146"/>
              </p:ext>
            </p:extLst>
          </p:nvPr>
        </p:nvGraphicFramePr>
        <p:xfrm>
          <a:off x="212436" y="794289"/>
          <a:ext cx="7435273" cy="5791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1892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1506986" y="117604"/>
            <a:ext cx="9178028"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Liquidez por tamaño a nivel nacional estados financieros 2020-2022</a:t>
            </a:r>
          </a:p>
        </p:txBody>
      </p:sp>
      <p:sp>
        <p:nvSpPr>
          <p:cNvPr id="6" name="CuadroTexto 5">
            <a:extLst>
              <a:ext uri="{FF2B5EF4-FFF2-40B4-BE49-F238E27FC236}">
                <a16:creationId xmlns:a16="http://schemas.microsoft.com/office/drawing/2014/main" id="{E8FDF12F-005D-4DA4-9D64-7981F61E1EA7}"/>
              </a:ext>
            </a:extLst>
          </p:cNvPr>
          <p:cNvSpPr txBox="1"/>
          <p:nvPr/>
        </p:nvSpPr>
        <p:spPr>
          <a:xfrm>
            <a:off x="8303490" y="782282"/>
            <a:ext cx="3629891" cy="5909310"/>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pequeñas empresas muestran una tendencia creciente en sus niveles de liquidez, disminuyendo de un 26% de empresas con capital de trabajo negativo 2020 a 15% en el 2022.</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Se incrementa de un 52% a 61% las empresas pequeñas que logran holgados indicadores de liquidez sobre 2.</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medianas menor manifiestan una tendencia similar a las pequeñas; disminuyen de un 15% en el año 2020 a 13% las con capital de trabajo negativo y aumentan de un 54% a 60% aquellas con indicadores de liquidez sobre 2.</a:t>
            </a:r>
          </a:p>
        </p:txBody>
      </p:sp>
      <p:pic>
        <p:nvPicPr>
          <p:cNvPr id="3" name="Imagen 2">
            <a:extLst>
              <a:ext uri="{FF2B5EF4-FFF2-40B4-BE49-F238E27FC236}">
                <a16:creationId xmlns:a16="http://schemas.microsoft.com/office/drawing/2014/main" id="{2667E697-5B2D-9702-C129-82D94ACCA7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26" y="949250"/>
            <a:ext cx="8027065" cy="5248350"/>
          </a:xfrm>
          <a:prstGeom prst="rect">
            <a:avLst/>
          </a:prstGeom>
          <a:noFill/>
          <a:ln>
            <a:noFill/>
          </a:ln>
        </p:spPr>
      </p:pic>
    </p:spTree>
    <p:extLst>
      <p:ext uri="{BB962C8B-B14F-4D97-AF65-F5344CB8AC3E}">
        <p14:creationId xmlns:p14="http://schemas.microsoft.com/office/powerpoint/2010/main" val="2039113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1506986" y="117604"/>
            <a:ext cx="9178028"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Liquidez por tamaño a nivel nacional estados financieros 2020-2022</a:t>
            </a:r>
          </a:p>
        </p:txBody>
      </p:sp>
      <p:sp>
        <p:nvSpPr>
          <p:cNvPr id="6" name="CuadroTexto 5">
            <a:extLst>
              <a:ext uri="{FF2B5EF4-FFF2-40B4-BE49-F238E27FC236}">
                <a16:creationId xmlns:a16="http://schemas.microsoft.com/office/drawing/2014/main" id="{E8FDF12F-005D-4DA4-9D64-7981F61E1EA7}"/>
              </a:ext>
            </a:extLst>
          </p:cNvPr>
          <p:cNvSpPr txBox="1"/>
          <p:nvPr/>
        </p:nvSpPr>
        <p:spPr>
          <a:xfrm>
            <a:off x="8303490" y="975340"/>
            <a:ext cx="3629891" cy="5355312"/>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Tanto en el segmento de empresas medianas mayor y grandes muestran en el periodo 2020-2022 tendencias similares.</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Un leve incremento de empresas con capital de trabajo negativo de 11% en el año 2020 a 12% en el año 2022.</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Un 46% de empresas proveedoras medianas menor en el año 2022  logran indicadores de liquidez sobre 2.</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Un 42% de empresas grandes alcanzan un indicador de liquidez sobre 2.</a:t>
            </a:r>
          </a:p>
          <a:p>
            <a:pPr algn="just"/>
            <a:endParaRPr lang="es-ES" dirty="0">
              <a:solidFill>
                <a:schemeClr val="tx1">
                  <a:lumMod val="65000"/>
                  <a:lumOff val="35000"/>
                </a:schemeClr>
              </a:solidFill>
              <a:latin typeface="DINPro-Medium" panose="02000503030000020004" pitchFamily="50" charset="0"/>
            </a:endParaRPr>
          </a:p>
        </p:txBody>
      </p:sp>
      <p:pic>
        <p:nvPicPr>
          <p:cNvPr id="2" name="Imagen 1">
            <a:extLst>
              <a:ext uri="{FF2B5EF4-FFF2-40B4-BE49-F238E27FC236}">
                <a16:creationId xmlns:a16="http://schemas.microsoft.com/office/drawing/2014/main" id="{532CE81E-C9EA-E98F-4113-331F071FEA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267" y="975340"/>
            <a:ext cx="8157223" cy="5333095"/>
          </a:xfrm>
          <a:prstGeom prst="rect">
            <a:avLst/>
          </a:prstGeom>
          <a:noFill/>
          <a:ln>
            <a:noFill/>
          </a:ln>
        </p:spPr>
      </p:pic>
    </p:spTree>
    <p:extLst>
      <p:ext uri="{BB962C8B-B14F-4D97-AF65-F5344CB8AC3E}">
        <p14:creationId xmlns:p14="http://schemas.microsoft.com/office/powerpoint/2010/main" val="1099287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1298438" y="296515"/>
            <a:ext cx="959512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Liquidez por tamaño región de Antofagasta estados financieros 2020-2022</a:t>
            </a:r>
          </a:p>
        </p:txBody>
      </p:sp>
      <p:sp>
        <p:nvSpPr>
          <p:cNvPr id="6" name="CuadroTexto 5">
            <a:extLst>
              <a:ext uri="{FF2B5EF4-FFF2-40B4-BE49-F238E27FC236}">
                <a16:creationId xmlns:a16="http://schemas.microsoft.com/office/drawing/2014/main" id="{E8FDF12F-005D-4DA4-9D64-7981F61E1EA7}"/>
              </a:ext>
            </a:extLst>
          </p:cNvPr>
          <p:cNvSpPr txBox="1"/>
          <p:nvPr/>
        </p:nvSpPr>
        <p:spPr>
          <a:xfrm>
            <a:off x="8303490" y="1252339"/>
            <a:ext cx="3629891" cy="5078313"/>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 Las pequeñas empresas mantienen muy adecuados niveles de liquidez, disminuyendo el número de empresas con capital de trabajo negativo de un 26% en el 2020  a 15% en el 2022; y las empresas pequeñas con liquidez sobre 2 de un 56% en el año 2020 a 65% en el 2022.</a:t>
            </a:r>
          </a:p>
          <a:p>
            <a:pPr algn="just"/>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Igual comportamiento muestran las empresas medianas menor, que incrementan de un 59% a 66% en el periodo 2020-2022, las empresas con liquidez sobre 2.</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algn="just"/>
            <a:endParaRPr lang="es-ES" dirty="0">
              <a:solidFill>
                <a:schemeClr val="tx1">
                  <a:lumMod val="65000"/>
                  <a:lumOff val="35000"/>
                </a:schemeClr>
              </a:solidFill>
              <a:latin typeface="DINPro-Medium" panose="02000503030000020004" pitchFamily="50" charset="0"/>
            </a:endParaRPr>
          </a:p>
        </p:txBody>
      </p:sp>
      <p:pic>
        <p:nvPicPr>
          <p:cNvPr id="3" name="Imagen 2">
            <a:extLst>
              <a:ext uri="{FF2B5EF4-FFF2-40B4-BE49-F238E27FC236}">
                <a16:creationId xmlns:a16="http://schemas.microsoft.com/office/drawing/2014/main" id="{6634E366-BFF9-A08C-1A25-A5D6F6D8B4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745" y="1074122"/>
            <a:ext cx="8041266" cy="5256530"/>
          </a:xfrm>
          <a:prstGeom prst="rect">
            <a:avLst/>
          </a:prstGeom>
          <a:noFill/>
          <a:ln>
            <a:noFill/>
          </a:ln>
        </p:spPr>
      </p:pic>
    </p:spTree>
    <p:extLst>
      <p:ext uri="{BB962C8B-B14F-4D97-AF65-F5344CB8AC3E}">
        <p14:creationId xmlns:p14="http://schemas.microsoft.com/office/powerpoint/2010/main" val="389069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1488512" y="236676"/>
            <a:ext cx="959512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Liquidez por tamaño región de Antofagasta estados financieros 2020-2022</a:t>
            </a:r>
          </a:p>
        </p:txBody>
      </p:sp>
      <p:sp>
        <p:nvSpPr>
          <p:cNvPr id="6" name="CuadroTexto 5">
            <a:extLst>
              <a:ext uri="{FF2B5EF4-FFF2-40B4-BE49-F238E27FC236}">
                <a16:creationId xmlns:a16="http://schemas.microsoft.com/office/drawing/2014/main" id="{E8FDF12F-005D-4DA4-9D64-7981F61E1EA7}"/>
              </a:ext>
            </a:extLst>
          </p:cNvPr>
          <p:cNvSpPr txBox="1"/>
          <p:nvPr/>
        </p:nvSpPr>
        <p:spPr>
          <a:xfrm>
            <a:off x="8303490" y="1039902"/>
            <a:ext cx="3629891" cy="5632311"/>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 Las empresas medianas mayor si bien muestran una tendencia decreciente en el periodo 2020-2022, mantiene en general una adecuada capacidad de pago de corto plazo.</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empresas medianas mayor, las con capital de trabajo negativo aumentan de 8% a 11% y aquellas con liquidez sobre 2, descienden de 60% a 55%.</a:t>
            </a:r>
          </a:p>
          <a:p>
            <a:pPr algn="just"/>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El segmento de empresas grandes, al 2022 solo el 11% de ellas tiene capital de trabajo negativo, un 72% con niveles de liquidez entre 1 y 2; y el 17% de las empresas logran niveles de liquidez sobre 2.</a:t>
            </a:r>
          </a:p>
        </p:txBody>
      </p:sp>
      <p:pic>
        <p:nvPicPr>
          <p:cNvPr id="2" name="Imagen 1">
            <a:extLst>
              <a:ext uri="{FF2B5EF4-FFF2-40B4-BE49-F238E27FC236}">
                <a16:creationId xmlns:a16="http://schemas.microsoft.com/office/drawing/2014/main" id="{673D314E-DC0A-BF21-67B1-1B14D97829D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943" y="1117302"/>
            <a:ext cx="8006547" cy="5213350"/>
          </a:xfrm>
          <a:prstGeom prst="rect">
            <a:avLst/>
          </a:prstGeom>
          <a:noFill/>
          <a:ln>
            <a:noFill/>
          </a:ln>
        </p:spPr>
      </p:pic>
    </p:spTree>
    <p:extLst>
      <p:ext uri="{BB962C8B-B14F-4D97-AF65-F5344CB8AC3E}">
        <p14:creationId xmlns:p14="http://schemas.microsoft.com/office/powerpoint/2010/main" val="634608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AD3F7D-524C-4EDE-8BDF-7F4C9EC90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403" cy="6858000"/>
          </a:xfrm>
          <a:prstGeom prst="rect">
            <a:avLst/>
          </a:prstGeom>
        </p:spPr>
      </p:pic>
      <p:sp>
        <p:nvSpPr>
          <p:cNvPr id="6" name="Rectángulo: esquinas redondeadas 5">
            <a:extLst>
              <a:ext uri="{FF2B5EF4-FFF2-40B4-BE49-F238E27FC236}">
                <a16:creationId xmlns:a16="http://schemas.microsoft.com/office/drawing/2014/main" id="{2077E656-A286-4E01-9F3E-C8C169025FC5}"/>
              </a:ext>
            </a:extLst>
          </p:cNvPr>
          <p:cNvSpPr/>
          <p:nvPr/>
        </p:nvSpPr>
        <p:spPr>
          <a:xfrm>
            <a:off x="-111970" y="419881"/>
            <a:ext cx="4553339" cy="746449"/>
          </a:xfrm>
          <a:prstGeom prst="round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solidFill>
                  <a:schemeClr val="tx1"/>
                </a:solidFill>
                <a:latin typeface="DINPro-Bold" panose="02000503030000020004" pitchFamily="50" charset="0"/>
              </a:rPr>
              <a:t>Nuestra Plataforma</a:t>
            </a:r>
            <a:endParaRPr lang="es-CL" sz="3200" dirty="0">
              <a:solidFill>
                <a:schemeClr val="tx1"/>
              </a:solidFill>
              <a:latin typeface="DINPro-Bold" panose="02000503030000020004" pitchFamily="50" charset="0"/>
            </a:endParaRPr>
          </a:p>
        </p:txBody>
      </p:sp>
      <p:pic>
        <p:nvPicPr>
          <p:cNvPr id="5" name="Imagen 4">
            <a:extLst>
              <a:ext uri="{FF2B5EF4-FFF2-40B4-BE49-F238E27FC236}">
                <a16:creationId xmlns:a16="http://schemas.microsoft.com/office/drawing/2014/main" id="{6EFEE4FA-3E4D-465C-8521-2C74A654C311}"/>
              </a:ext>
            </a:extLst>
          </p:cNvPr>
          <p:cNvPicPr>
            <a:picLocks noChangeAspect="1"/>
          </p:cNvPicPr>
          <p:nvPr/>
        </p:nvPicPr>
        <p:blipFill rotWithShape="1">
          <a:blip r:embed="rId3">
            <a:extLst>
              <a:ext uri="{28A0092B-C50C-407E-A947-70E740481C1C}">
                <a14:useLocalDpi xmlns:a14="http://schemas.microsoft.com/office/drawing/2010/main" val="0"/>
              </a:ext>
            </a:extLst>
          </a:blip>
          <a:srcRect t="13326" b="2300"/>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55587210-E416-4EC3-95AC-FF488701D6D1}"/>
              </a:ext>
            </a:extLst>
          </p:cNvPr>
          <p:cNvSpPr/>
          <p:nvPr/>
        </p:nvSpPr>
        <p:spPr>
          <a:xfrm>
            <a:off x="-21403" y="0"/>
            <a:ext cx="12213403" cy="6858000"/>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CuadroTexto 1">
            <a:extLst>
              <a:ext uri="{FF2B5EF4-FFF2-40B4-BE49-F238E27FC236}">
                <a16:creationId xmlns:a16="http://schemas.microsoft.com/office/drawing/2014/main" id="{FF628BDB-70E9-45BA-AFAB-4377D6C43946}"/>
              </a:ext>
            </a:extLst>
          </p:cNvPr>
          <p:cNvSpPr txBox="1"/>
          <p:nvPr/>
        </p:nvSpPr>
        <p:spPr>
          <a:xfrm>
            <a:off x="2707279" y="3105834"/>
            <a:ext cx="8247048" cy="646331"/>
          </a:xfrm>
          <a:prstGeom prst="rect">
            <a:avLst/>
          </a:prstGeom>
          <a:solidFill>
            <a:srgbClr val="FFFFFF">
              <a:alpha val="52000"/>
            </a:srgbClr>
          </a:solidFill>
        </p:spPr>
        <p:txBody>
          <a:bodyPr wrap="square" rtlCol="0">
            <a:spAutoFit/>
          </a:bodyPr>
          <a:lstStyle/>
          <a:p>
            <a:r>
              <a:rPr lang="es-ES" sz="3600" b="1" dirty="0">
                <a:solidFill>
                  <a:schemeClr val="bg1"/>
                </a:solidFill>
                <a:latin typeface="DINPro-Bold" panose="02000503030000020004" pitchFamily="50" charset="0"/>
              </a:rPr>
              <a:t>Antecedentes financieros: Endeudamiento</a:t>
            </a:r>
            <a:endParaRPr lang="es-CL" sz="3600" b="1" dirty="0">
              <a:solidFill>
                <a:schemeClr val="bg1"/>
              </a:solidFill>
              <a:latin typeface="DINPro-Bold" panose="02000503030000020004" pitchFamily="50" charset="0"/>
            </a:endParaRPr>
          </a:p>
        </p:txBody>
      </p:sp>
    </p:spTree>
    <p:extLst>
      <p:ext uri="{BB962C8B-B14F-4D97-AF65-F5344CB8AC3E}">
        <p14:creationId xmlns:p14="http://schemas.microsoft.com/office/powerpoint/2010/main" val="4122131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1506985" y="117604"/>
            <a:ext cx="959512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Endeudamiento a nivel nacional estados financieros 2020-2022</a:t>
            </a:r>
          </a:p>
        </p:txBody>
      </p:sp>
      <p:sp>
        <p:nvSpPr>
          <p:cNvPr id="6" name="CuadroTexto 5">
            <a:extLst>
              <a:ext uri="{FF2B5EF4-FFF2-40B4-BE49-F238E27FC236}">
                <a16:creationId xmlns:a16="http://schemas.microsoft.com/office/drawing/2014/main" id="{E8FDF12F-005D-4DA4-9D64-7981F61E1EA7}"/>
              </a:ext>
            </a:extLst>
          </p:cNvPr>
          <p:cNvSpPr txBox="1"/>
          <p:nvPr/>
        </p:nvSpPr>
        <p:spPr>
          <a:xfrm>
            <a:off x="8423562" y="817114"/>
            <a:ext cx="3629891" cy="5909310"/>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 A nivel país las empresas proveedoras alcanzan un adecuado nivel de endeudamiento y en el periodo 2020-2022 se incrementa.</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Un 41% de las empresas en el 2020 que aumenta a 46% en el 2022, mantienen un bajo endeudamiento (bajo al 40% deuda sobre activos).</a:t>
            </a:r>
          </a:p>
          <a:p>
            <a:pPr algn="just"/>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Sólo el 7% de las empresas a nivel nacional muestran niveles de endeudamiento (sobre 100% de deuda sobre activos).</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Al 2022 el 78% de las empresas proveedoras se financian principalmente con recursos propios y no de terceros.</a:t>
            </a:r>
          </a:p>
        </p:txBody>
      </p:sp>
      <p:pic>
        <p:nvPicPr>
          <p:cNvPr id="3" name="Imagen 2">
            <a:extLst>
              <a:ext uri="{FF2B5EF4-FFF2-40B4-BE49-F238E27FC236}">
                <a16:creationId xmlns:a16="http://schemas.microsoft.com/office/drawing/2014/main" id="{F6A081A9-DB0E-B3D9-370C-D6F6EFA651E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75" y="1142739"/>
            <a:ext cx="8056615" cy="5258060"/>
          </a:xfrm>
          <a:prstGeom prst="rect">
            <a:avLst/>
          </a:prstGeom>
          <a:noFill/>
          <a:ln>
            <a:noFill/>
          </a:ln>
        </p:spPr>
      </p:pic>
    </p:spTree>
    <p:extLst>
      <p:ext uri="{BB962C8B-B14F-4D97-AF65-F5344CB8AC3E}">
        <p14:creationId xmlns:p14="http://schemas.microsoft.com/office/powerpoint/2010/main" val="2710660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1219929" y="235603"/>
            <a:ext cx="9752142"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Endeudamiento por tamaño a nivel nacional estados financieros 2020-2022</a:t>
            </a:r>
          </a:p>
        </p:txBody>
      </p:sp>
      <p:sp>
        <p:nvSpPr>
          <p:cNvPr id="6" name="CuadroTexto 5">
            <a:extLst>
              <a:ext uri="{FF2B5EF4-FFF2-40B4-BE49-F238E27FC236}">
                <a16:creationId xmlns:a16="http://schemas.microsoft.com/office/drawing/2014/main" id="{E8FDF12F-005D-4DA4-9D64-7981F61E1EA7}"/>
              </a:ext>
            </a:extLst>
          </p:cNvPr>
          <p:cNvSpPr txBox="1"/>
          <p:nvPr/>
        </p:nvSpPr>
        <p:spPr>
          <a:xfrm>
            <a:off x="8337646" y="697268"/>
            <a:ext cx="3629891" cy="6186309"/>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 Las pequeñas empresas que alcanzan bajos niveles de endeudamiento (deuda sobre activos menor al 40%), aumentan de 52% a 60%.</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Sólo el 13% de las pequeñas empresas muestran niveles de endeudamiento (deuda sobre activos sobre el 100%).</a:t>
            </a:r>
          </a:p>
          <a:p>
            <a:pPr algn="just"/>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Un 60% de las pequeñas empresas tienen bajos niveles de endeudamiento, se financian principalmente con recursos propios y podría deberse a un acceso limitado al sistema financiero.</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medianas menor sólo el 6% de las empresas muestran niveles de sobreendeudamiento.</a:t>
            </a:r>
          </a:p>
        </p:txBody>
      </p:sp>
      <p:pic>
        <p:nvPicPr>
          <p:cNvPr id="2" name="Imagen 1">
            <a:extLst>
              <a:ext uri="{FF2B5EF4-FFF2-40B4-BE49-F238E27FC236}">
                <a16:creationId xmlns:a16="http://schemas.microsoft.com/office/drawing/2014/main" id="{E6875E04-3BED-35E0-A5B8-007CB7446E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462" y="1116142"/>
            <a:ext cx="8083184" cy="5275422"/>
          </a:xfrm>
          <a:prstGeom prst="rect">
            <a:avLst/>
          </a:prstGeom>
          <a:noFill/>
          <a:ln>
            <a:noFill/>
          </a:ln>
        </p:spPr>
      </p:pic>
    </p:spTree>
    <p:extLst>
      <p:ext uri="{BB962C8B-B14F-4D97-AF65-F5344CB8AC3E}">
        <p14:creationId xmlns:p14="http://schemas.microsoft.com/office/powerpoint/2010/main" val="1683643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1219929" y="235603"/>
            <a:ext cx="9752142"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Endeudamiento por tamaño a nivel nacional estados financieros 2020-2022</a:t>
            </a:r>
          </a:p>
        </p:txBody>
      </p:sp>
      <p:sp>
        <p:nvSpPr>
          <p:cNvPr id="6" name="CuadroTexto 5">
            <a:extLst>
              <a:ext uri="{FF2B5EF4-FFF2-40B4-BE49-F238E27FC236}">
                <a16:creationId xmlns:a16="http://schemas.microsoft.com/office/drawing/2014/main" id="{E8FDF12F-005D-4DA4-9D64-7981F61E1EA7}"/>
              </a:ext>
            </a:extLst>
          </p:cNvPr>
          <p:cNvSpPr txBox="1"/>
          <p:nvPr/>
        </p:nvSpPr>
        <p:spPr>
          <a:xfrm>
            <a:off x="8420773" y="849212"/>
            <a:ext cx="3629891" cy="5632311"/>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 En las empresas medianas mayor en el periodo 2020-2022, las que logran bajo niveles de endeudamiento (bajo el 40% de deuda sobre activos), se incrementan del 31% a 34% y al 2022 sólo un 3% muestran niveles de sobreendeudamiento (deuda sobre activos sobre el 100%). </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empresas grandes, se concentran en el tramo de endeudamiento moderado (deuda sobre activos entre 40% y 70%).</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Sólo el 2% de las empresas grandes alcanzan niveles de sobreendeudamiento.</a:t>
            </a:r>
          </a:p>
        </p:txBody>
      </p:sp>
      <p:pic>
        <p:nvPicPr>
          <p:cNvPr id="3" name="Imagen 2">
            <a:extLst>
              <a:ext uri="{FF2B5EF4-FFF2-40B4-BE49-F238E27FC236}">
                <a16:creationId xmlns:a16="http://schemas.microsoft.com/office/drawing/2014/main" id="{981F9102-DAA5-43F1-5064-3738E16CF8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09" y="1158933"/>
            <a:ext cx="8278137" cy="5322590"/>
          </a:xfrm>
          <a:prstGeom prst="rect">
            <a:avLst/>
          </a:prstGeom>
          <a:noFill/>
          <a:ln>
            <a:noFill/>
          </a:ln>
        </p:spPr>
      </p:pic>
    </p:spTree>
    <p:extLst>
      <p:ext uri="{BB962C8B-B14F-4D97-AF65-F5344CB8AC3E}">
        <p14:creationId xmlns:p14="http://schemas.microsoft.com/office/powerpoint/2010/main" val="3454612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Endeudamiento por tamaño región de Antofagasta estados financieros 2020-2022</a:t>
            </a:r>
          </a:p>
        </p:txBody>
      </p:sp>
      <p:pic>
        <p:nvPicPr>
          <p:cNvPr id="2" name="Imagen 1">
            <a:extLst>
              <a:ext uri="{FF2B5EF4-FFF2-40B4-BE49-F238E27FC236}">
                <a16:creationId xmlns:a16="http://schemas.microsoft.com/office/drawing/2014/main" id="{8588FB58-69E0-6CA8-B0EA-84385DCED7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336" y="1065288"/>
            <a:ext cx="8144550" cy="5224675"/>
          </a:xfrm>
          <a:prstGeom prst="rect">
            <a:avLst/>
          </a:prstGeom>
          <a:noFill/>
          <a:ln>
            <a:noFill/>
          </a:ln>
        </p:spPr>
      </p:pic>
      <p:sp>
        <p:nvSpPr>
          <p:cNvPr id="3" name="CuadroTexto 2">
            <a:extLst>
              <a:ext uri="{FF2B5EF4-FFF2-40B4-BE49-F238E27FC236}">
                <a16:creationId xmlns:a16="http://schemas.microsoft.com/office/drawing/2014/main" id="{C1C6866D-EFF7-34C1-2E1B-129E4899C9BC}"/>
              </a:ext>
            </a:extLst>
          </p:cNvPr>
          <p:cNvSpPr txBox="1"/>
          <p:nvPr/>
        </p:nvSpPr>
        <p:spPr>
          <a:xfrm>
            <a:off x="8420773" y="1377812"/>
            <a:ext cx="3629891" cy="4801314"/>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 Las pequeñas empresas en el periodo 2020-2022 entre el 60% y 64% de las empresas alcanzan bajos niveles de endeudamiento (deuda sobre activos menor al 40%).</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pequeñas empresas al 2022 el 11% muestran niveles de sobreendeudamiento.</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medianas menor incrementan en el periodo 2020-2022 de un 53% a 61% de empresas que logran bajos niveles de endeudamiento.</a:t>
            </a:r>
          </a:p>
          <a:p>
            <a:pPr algn="just"/>
            <a:endParaRPr lang="es-ES" dirty="0">
              <a:solidFill>
                <a:schemeClr val="tx1">
                  <a:lumMod val="65000"/>
                  <a:lumOff val="35000"/>
                </a:schemeClr>
              </a:solidFill>
              <a:latin typeface="DINPro-Medium" panose="02000503030000020004" pitchFamily="50" charset="0"/>
            </a:endParaRPr>
          </a:p>
        </p:txBody>
      </p:sp>
    </p:spTree>
    <p:extLst>
      <p:ext uri="{BB962C8B-B14F-4D97-AF65-F5344CB8AC3E}">
        <p14:creationId xmlns:p14="http://schemas.microsoft.com/office/powerpoint/2010/main" val="244062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222CAAA-0139-46C5-90C6-A04A3B6990B3}"/>
              </a:ext>
            </a:extLst>
          </p:cNvPr>
          <p:cNvSpPr txBox="1"/>
          <p:nvPr/>
        </p:nvSpPr>
        <p:spPr>
          <a:xfrm>
            <a:off x="433803" y="1001012"/>
            <a:ext cx="11665833" cy="5539978"/>
          </a:xfrm>
          <a:prstGeom prst="rect">
            <a:avLst/>
          </a:prstGeom>
          <a:noFill/>
        </p:spPr>
        <p:txBody>
          <a:bodyPr wrap="square" rtlCol="0">
            <a:spAutoFit/>
          </a:bodyPr>
          <a:lstStyle/>
          <a:p>
            <a:pPr marL="285750" indent="-285750">
              <a:buFont typeface="Wingdings" panose="05000000000000000000" pitchFamily="2" charset="2"/>
              <a:buChar char="q"/>
            </a:pPr>
            <a:r>
              <a:rPr lang="es-ES" sz="2400" dirty="0">
                <a:solidFill>
                  <a:schemeClr val="tx1">
                    <a:lumMod val="65000"/>
                    <a:lumOff val="35000"/>
                  </a:schemeClr>
                </a:solidFill>
                <a:latin typeface="DINPro-Medium" panose="02000503030000020004" pitchFamily="50" charset="0"/>
              </a:rPr>
              <a:t>Caracterización y análisis de tendencia de los 3 últimos años 2021 – 2023.</a:t>
            </a:r>
          </a:p>
          <a:p>
            <a:pPr marL="285750" indent="-285750">
              <a:buFont typeface="Wingdings" panose="05000000000000000000" pitchFamily="2" charset="2"/>
              <a:buChar char="q"/>
            </a:pPr>
            <a:r>
              <a:rPr lang="es-ES" sz="2400" dirty="0">
                <a:solidFill>
                  <a:schemeClr val="tx1">
                    <a:lumMod val="65000"/>
                    <a:lumOff val="35000"/>
                  </a:schemeClr>
                </a:solidFill>
                <a:latin typeface="DINPro-Medium" panose="02000503030000020004" pitchFamily="50" charset="0"/>
              </a:rPr>
              <a:t>Información con datos validados, no de encuestas o información proporcionada por las empresas.</a:t>
            </a:r>
          </a:p>
          <a:p>
            <a:pPr marL="285750" indent="-285750">
              <a:buFont typeface="Wingdings" panose="05000000000000000000" pitchFamily="2" charset="2"/>
              <a:buChar char="q"/>
            </a:pPr>
            <a:r>
              <a:rPr lang="es-ES" sz="2400" dirty="0">
                <a:solidFill>
                  <a:schemeClr val="tx1">
                    <a:lumMod val="65000"/>
                    <a:lumOff val="35000"/>
                  </a:schemeClr>
                </a:solidFill>
                <a:latin typeface="DINPro-Medium" panose="02000503030000020004" pitchFamily="50" charset="0"/>
              </a:rPr>
              <a:t>El informe abarca los siguientes aspectos:</a:t>
            </a:r>
          </a:p>
          <a:p>
            <a:pPr marL="742950" lvl="1" indent="-285750">
              <a:buFont typeface="Wingdings" panose="05000000000000000000" pitchFamily="2" charset="2"/>
              <a:buChar char="§"/>
            </a:pPr>
            <a:r>
              <a:rPr lang="es-ES" sz="2400" dirty="0">
                <a:solidFill>
                  <a:schemeClr val="tx1">
                    <a:lumMod val="65000"/>
                    <a:lumOff val="35000"/>
                  </a:schemeClr>
                </a:solidFill>
                <a:latin typeface="DINPro-Medium" panose="02000503030000020004" pitchFamily="50" charset="0"/>
              </a:rPr>
              <a:t>Número de empresas proveedoras.</a:t>
            </a:r>
          </a:p>
          <a:p>
            <a:pPr marL="742950" lvl="1" indent="-285750">
              <a:buFont typeface="Wingdings" panose="05000000000000000000" pitchFamily="2" charset="2"/>
              <a:buChar char="§"/>
            </a:pPr>
            <a:r>
              <a:rPr lang="es-ES" sz="2400" dirty="0">
                <a:solidFill>
                  <a:schemeClr val="tx1">
                    <a:lumMod val="65000"/>
                    <a:lumOff val="35000"/>
                  </a:schemeClr>
                </a:solidFill>
                <a:latin typeface="DINPro-Medium" panose="02000503030000020004" pitchFamily="50" charset="0"/>
              </a:rPr>
              <a:t>Antecedentes financieros: ventas, liquidez, endeudamiento y rentabilidad.</a:t>
            </a:r>
          </a:p>
          <a:p>
            <a:pPr marL="742950" lvl="1" indent="-285750">
              <a:buFont typeface="Wingdings" panose="05000000000000000000" pitchFamily="2" charset="2"/>
              <a:buChar char="§"/>
            </a:pPr>
            <a:r>
              <a:rPr lang="es-ES" sz="2400" dirty="0">
                <a:solidFill>
                  <a:schemeClr val="tx1">
                    <a:lumMod val="65000"/>
                    <a:lumOff val="35000"/>
                  </a:schemeClr>
                </a:solidFill>
                <a:latin typeface="DINPro-Medium" panose="02000503030000020004" pitchFamily="50" charset="0"/>
              </a:rPr>
              <a:t>Antigüedad.</a:t>
            </a:r>
          </a:p>
          <a:p>
            <a:pPr marL="742950" lvl="1" indent="-285750">
              <a:buFont typeface="Wingdings" panose="05000000000000000000" pitchFamily="2" charset="2"/>
              <a:buChar char="§"/>
            </a:pPr>
            <a:r>
              <a:rPr lang="es-ES" sz="2400" dirty="0">
                <a:solidFill>
                  <a:schemeClr val="tx1">
                    <a:lumMod val="65000"/>
                    <a:lumOff val="35000"/>
                  </a:schemeClr>
                </a:solidFill>
                <a:latin typeface="DINPro-Medium" panose="02000503030000020004" pitchFamily="50" charset="0"/>
              </a:rPr>
              <a:t>Antecedentes financieros.</a:t>
            </a:r>
          </a:p>
          <a:p>
            <a:pPr marL="742950" lvl="1" indent="-285750">
              <a:buFont typeface="Wingdings" panose="05000000000000000000" pitchFamily="2" charset="2"/>
              <a:buChar char="§"/>
            </a:pPr>
            <a:r>
              <a:rPr lang="es-ES" sz="2400" dirty="0">
                <a:solidFill>
                  <a:schemeClr val="tx1">
                    <a:lumMod val="65000"/>
                    <a:lumOff val="35000"/>
                  </a:schemeClr>
                </a:solidFill>
                <a:latin typeface="DINPro-Medium" panose="02000503030000020004" pitchFamily="50" charset="0"/>
              </a:rPr>
              <a:t>Evaluación de competencias básicas.</a:t>
            </a:r>
          </a:p>
          <a:p>
            <a:pPr marL="742950" lvl="1" indent="-285750">
              <a:buFont typeface="Wingdings" panose="05000000000000000000" pitchFamily="2" charset="2"/>
              <a:buChar char="§"/>
            </a:pPr>
            <a:r>
              <a:rPr lang="es-ES" sz="2400" dirty="0">
                <a:solidFill>
                  <a:schemeClr val="tx1">
                    <a:lumMod val="65000"/>
                    <a:lumOff val="35000"/>
                  </a:schemeClr>
                </a:solidFill>
                <a:latin typeface="DINPro-Medium" panose="02000503030000020004" pitchFamily="50" charset="0"/>
              </a:rPr>
              <a:t>Antecedentes comerciales.</a:t>
            </a:r>
          </a:p>
          <a:p>
            <a:pPr marL="742950" lvl="1" indent="-285750">
              <a:buFont typeface="Wingdings" panose="05000000000000000000" pitchFamily="2" charset="2"/>
              <a:buChar char="§"/>
            </a:pPr>
            <a:r>
              <a:rPr lang="es-ES" sz="2400" dirty="0">
                <a:solidFill>
                  <a:schemeClr val="tx1">
                    <a:lumMod val="65000"/>
                    <a:lumOff val="35000"/>
                  </a:schemeClr>
                </a:solidFill>
                <a:latin typeface="DINPro-Medium" panose="02000503030000020004" pitchFamily="50" charset="0"/>
              </a:rPr>
              <a:t>Antecedentes sistema financiero, Comisión para el Mercado Financiero.</a:t>
            </a:r>
          </a:p>
          <a:p>
            <a:pPr marL="742950" lvl="1" indent="-285750">
              <a:buFont typeface="Wingdings" panose="05000000000000000000" pitchFamily="2" charset="2"/>
              <a:buChar char="§"/>
            </a:pPr>
            <a:r>
              <a:rPr lang="es-ES" sz="2400" dirty="0">
                <a:solidFill>
                  <a:schemeClr val="tx1">
                    <a:lumMod val="65000"/>
                    <a:lumOff val="35000"/>
                  </a:schemeClr>
                </a:solidFill>
                <a:latin typeface="DINPro-Medium" panose="02000503030000020004" pitchFamily="50" charset="0"/>
              </a:rPr>
              <a:t>Equidad de Género.</a:t>
            </a:r>
          </a:p>
          <a:p>
            <a:pPr marL="742950" lvl="1" indent="-285750">
              <a:buFont typeface="Wingdings" panose="05000000000000000000" pitchFamily="2" charset="2"/>
              <a:buChar char="§"/>
            </a:pPr>
            <a:r>
              <a:rPr lang="es-ES" sz="2400" dirty="0">
                <a:solidFill>
                  <a:schemeClr val="tx1">
                    <a:lumMod val="65000"/>
                    <a:lumOff val="35000"/>
                  </a:schemeClr>
                </a:solidFill>
                <a:latin typeface="DINPro-Medium" panose="02000503030000020004" pitchFamily="50" charset="0"/>
              </a:rPr>
              <a:t>Mano de Obra Local.</a:t>
            </a:r>
          </a:p>
          <a:p>
            <a:pPr marL="742950" lvl="1" indent="-285750">
              <a:buFont typeface="Wingdings" panose="05000000000000000000" pitchFamily="2" charset="2"/>
              <a:buChar char="§"/>
            </a:pPr>
            <a:r>
              <a:rPr lang="es-ES" sz="2400" dirty="0">
                <a:solidFill>
                  <a:schemeClr val="tx1">
                    <a:lumMod val="65000"/>
                    <a:lumOff val="35000"/>
                  </a:schemeClr>
                </a:solidFill>
                <a:latin typeface="DINPro-Medium" panose="02000503030000020004" pitchFamily="50" charset="0"/>
              </a:rPr>
              <a:t>Inclusión Laboral.</a:t>
            </a:r>
          </a:p>
          <a:p>
            <a:pPr marL="285750" indent="-285750">
              <a:buFont typeface="Wingdings" panose="05000000000000000000" pitchFamily="2" charset="2"/>
              <a:buChar char="q"/>
            </a:pPr>
            <a:endParaRPr lang="es-CL" dirty="0">
              <a:solidFill>
                <a:schemeClr val="tx1">
                  <a:lumMod val="65000"/>
                  <a:lumOff val="35000"/>
                </a:schemeClr>
              </a:solidFill>
            </a:endParaRPr>
          </a:p>
        </p:txBody>
      </p:sp>
      <p:sp>
        <p:nvSpPr>
          <p:cNvPr id="5" name="CuadroTexto 4">
            <a:extLst>
              <a:ext uri="{FF2B5EF4-FFF2-40B4-BE49-F238E27FC236}">
                <a16:creationId xmlns:a16="http://schemas.microsoft.com/office/drawing/2014/main" id="{9A6B170E-D575-462C-97D3-C2AA34389B1D}"/>
              </a:ext>
            </a:extLst>
          </p:cNvPr>
          <p:cNvSpPr txBox="1"/>
          <p:nvPr/>
        </p:nvSpPr>
        <p:spPr>
          <a:xfrm>
            <a:off x="1708508" y="300873"/>
            <a:ext cx="8478807" cy="523220"/>
          </a:xfrm>
          <a:prstGeom prst="rect">
            <a:avLst/>
          </a:prstGeom>
          <a:noFill/>
        </p:spPr>
        <p:txBody>
          <a:bodyPr wrap="square" rtlCol="0">
            <a:spAutoFit/>
          </a:bodyPr>
          <a:lstStyle/>
          <a:p>
            <a:pPr algn="ctr"/>
            <a:r>
              <a:rPr lang="es-ES" sz="2800" b="1" u="sng" dirty="0">
                <a:solidFill>
                  <a:schemeClr val="tx1">
                    <a:lumMod val="65000"/>
                    <a:lumOff val="35000"/>
                  </a:schemeClr>
                </a:solidFill>
                <a:latin typeface="DINPro-Bold" panose="02000503030000020004" pitchFamily="50" charset="0"/>
              </a:rPr>
              <a:t>Barómetro de proveedores de la industria minera</a:t>
            </a:r>
          </a:p>
        </p:txBody>
      </p:sp>
    </p:spTree>
    <p:extLst>
      <p:ext uri="{BB962C8B-B14F-4D97-AF65-F5344CB8AC3E}">
        <p14:creationId xmlns:p14="http://schemas.microsoft.com/office/powerpoint/2010/main" val="3071454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Endeudamiento por tamaño región de Antofagasta estados financieros 2020-2022</a:t>
            </a:r>
          </a:p>
        </p:txBody>
      </p:sp>
      <p:pic>
        <p:nvPicPr>
          <p:cNvPr id="3" name="Imagen 2">
            <a:extLst>
              <a:ext uri="{FF2B5EF4-FFF2-40B4-BE49-F238E27FC236}">
                <a16:creationId xmlns:a16="http://schemas.microsoft.com/office/drawing/2014/main" id="{57B9AE1F-50D6-FD8D-AB5E-6A958B55B7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336" y="1154545"/>
            <a:ext cx="8298243" cy="5326978"/>
          </a:xfrm>
          <a:prstGeom prst="rect">
            <a:avLst/>
          </a:prstGeom>
          <a:noFill/>
          <a:ln>
            <a:noFill/>
          </a:ln>
        </p:spPr>
      </p:pic>
      <p:sp>
        <p:nvSpPr>
          <p:cNvPr id="4" name="CuadroTexto 3">
            <a:extLst>
              <a:ext uri="{FF2B5EF4-FFF2-40B4-BE49-F238E27FC236}">
                <a16:creationId xmlns:a16="http://schemas.microsoft.com/office/drawing/2014/main" id="{0D81269D-403D-7E5C-D7FA-A3EABD3CF09E}"/>
              </a:ext>
            </a:extLst>
          </p:cNvPr>
          <p:cNvSpPr txBox="1"/>
          <p:nvPr/>
        </p:nvSpPr>
        <p:spPr>
          <a:xfrm>
            <a:off x="8420773" y="1377812"/>
            <a:ext cx="3629891" cy="4801314"/>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 En el segmento de las empresas medianas mayor en el periodo 2020-2022, de un 43% a 45% logran muestran bajos niveles de endeudamiento (bajo el 40% deuda sobre activos).</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Sólo el 2% de las empresas medianas mayor mantienen niveles de sobreendeudamiento.</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empresas grandes, mayoritariamente se sitúan en niveles moderados (deuda sobre activos entre 40% y 70%), creciendo de un 67% a 78%.</a:t>
            </a:r>
          </a:p>
          <a:p>
            <a:pPr algn="just"/>
            <a:endParaRPr lang="es-ES" dirty="0">
              <a:solidFill>
                <a:schemeClr val="tx1">
                  <a:lumMod val="65000"/>
                  <a:lumOff val="35000"/>
                </a:schemeClr>
              </a:solidFill>
              <a:latin typeface="DINPro-Medium" panose="02000503030000020004" pitchFamily="50" charset="0"/>
            </a:endParaRPr>
          </a:p>
        </p:txBody>
      </p:sp>
    </p:spTree>
    <p:extLst>
      <p:ext uri="{BB962C8B-B14F-4D97-AF65-F5344CB8AC3E}">
        <p14:creationId xmlns:p14="http://schemas.microsoft.com/office/powerpoint/2010/main" val="3997700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AD3F7D-524C-4EDE-8BDF-7F4C9EC90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403" cy="6858000"/>
          </a:xfrm>
          <a:prstGeom prst="rect">
            <a:avLst/>
          </a:prstGeom>
        </p:spPr>
      </p:pic>
      <p:sp>
        <p:nvSpPr>
          <p:cNvPr id="6" name="Rectángulo: esquinas redondeadas 5">
            <a:extLst>
              <a:ext uri="{FF2B5EF4-FFF2-40B4-BE49-F238E27FC236}">
                <a16:creationId xmlns:a16="http://schemas.microsoft.com/office/drawing/2014/main" id="{2077E656-A286-4E01-9F3E-C8C169025FC5}"/>
              </a:ext>
            </a:extLst>
          </p:cNvPr>
          <p:cNvSpPr/>
          <p:nvPr/>
        </p:nvSpPr>
        <p:spPr>
          <a:xfrm>
            <a:off x="-111970" y="419881"/>
            <a:ext cx="4553339" cy="746449"/>
          </a:xfrm>
          <a:prstGeom prst="round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solidFill>
                  <a:schemeClr val="tx1"/>
                </a:solidFill>
                <a:latin typeface="DINPro-Bold" panose="02000503030000020004" pitchFamily="50" charset="0"/>
              </a:rPr>
              <a:t>Nuestra Plataforma</a:t>
            </a:r>
            <a:endParaRPr lang="es-CL" sz="3200" dirty="0">
              <a:solidFill>
                <a:schemeClr val="tx1"/>
              </a:solidFill>
              <a:latin typeface="DINPro-Bold" panose="02000503030000020004" pitchFamily="50" charset="0"/>
            </a:endParaRPr>
          </a:p>
        </p:txBody>
      </p:sp>
      <p:pic>
        <p:nvPicPr>
          <p:cNvPr id="5" name="Imagen 4">
            <a:extLst>
              <a:ext uri="{FF2B5EF4-FFF2-40B4-BE49-F238E27FC236}">
                <a16:creationId xmlns:a16="http://schemas.microsoft.com/office/drawing/2014/main" id="{6EFEE4FA-3E4D-465C-8521-2C74A654C311}"/>
              </a:ext>
            </a:extLst>
          </p:cNvPr>
          <p:cNvPicPr>
            <a:picLocks noChangeAspect="1"/>
          </p:cNvPicPr>
          <p:nvPr/>
        </p:nvPicPr>
        <p:blipFill rotWithShape="1">
          <a:blip r:embed="rId3">
            <a:extLst>
              <a:ext uri="{28A0092B-C50C-407E-A947-70E740481C1C}">
                <a14:useLocalDpi xmlns:a14="http://schemas.microsoft.com/office/drawing/2010/main" val="0"/>
              </a:ext>
            </a:extLst>
          </a:blip>
          <a:srcRect t="13326" b="2300"/>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55587210-E416-4EC3-95AC-FF488701D6D1}"/>
              </a:ext>
            </a:extLst>
          </p:cNvPr>
          <p:cNvSpPr/>
          <p:nvPr/>
        </p:nvSpPr>
        <p:spPr>
          <a:xfrm>
            <a:off x="-21403" y="0"/>
            <a:ext cx="12213403" cy="6858000"/>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CuadroTexto 1">
            <a:extLst>
              <a:ext uri="{FF2B5EF4-FFF2-40B4-BE49-F238E27FC236}">
                <a16:creationId xmlns:a16="http://schemas.microsoft.com/office/drawing/2014/main" id="{FF628BDB-70E9-45BA-AFAB-4377D6C43946}"/>
              </a:ext>
            </a:extLst>
          </p:cNvPr>
          <p:cNvSpPr txBox="1"/>
          <p:nvPr/>
        </p:nvSpPr>
        <p:spPr>
          <a:xfrm>
            <a:off x="1961774" y="2939580"/>
            <a:ext cx="8247048" cy="646331"/>
          </a:xfrm>
          <a:prstGeom prst="rect">
            <a:avLst/>
          </a:prstGeom>
          <a:solidFill>
            <a:srgbClr val="FFFFFF">
              <a:alpha val="52000"/>
            </a:srgbClr>
          </a:solidFill>
        </p:spPr>
        <p:txBody>
          <a:bodyPr wrap="square" rtlCol="0">
            <a:spAutoFit/>
          </a:bodyPr>
          <a:lstStyle/>
          <a:p>
            <a:r>
              <a:rPr lang="es-ES" sz="3600" b="1" dirty="0">
                <a:solidFill>
                  <a:schemeClr val="bg1"/>
                </a:solidFill>
                <a:latin typeface="DINPro-Bold" panose="02000503030000020004" pitchFamily="50" charset="0"/>
              </a:rPr>
              <a:t>Antecedentes financieros: Rentabilidad</a:t>
            </a:r>
            <a:endParaRPr lang="es-CL" sz="3600" b="1" dirty="0">
              <a:solidFill>
                <a:schemeClr val="bg1"/>
              </a:solidFill>
              <a:latin typeface="DINPro-Bold" panose="02000503030000020004" pitchFamily="50" charset="0"/>
            </a:endParaRPr>
          </a:p>
        </p:txBody>
      </p:sp>
    </p:spTree>
    <p:extLst>
      <p:ext uri="{BB962C8B-B14F-4D97-AF65-F5344CB8AC3E}">
        <p14:creationId xmlns:p14="http://schemas.microsoft.com/office/powerpoint/2010/main" val="2835283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1506985" y="117604"/>
            <a:ext cx="959512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Rentabilidad a nivel nacional estados financieros 2020-2022</a:t>
            </a:r>
          </a:p>
        </p:txBody>
      </p:sp>
      <p:sp>
        <p:nvSpPr>
          <p:cNvPr id="6" name="CuadroTexto 5">
            <a:extLst>
              <a:ext uri="{FF2B5EF4-FFF2-40B4-BE49-F238E27FC236}">
                <a16:creationId xmlns:a16="http://schemas.microsoft.com/office/drawing/2014/main" id="{E8FDF12F-005D-4DA4-9D64-7981F61E1EA7}"/>
              </a:ext>
            </a:extLst>
          </p:cNvPr>
          <p:cNvSpPr txBox="1"/>
          <p:nvPr/>
        </p:nvSpPr>
        <p:spPr>
          <a:xfrm>
            <a:off x="8423562" y="1537551"/>
            <a:ext cx="3629891" cy="4524315"/>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 A nivel país un 44% logran de negativos a bajos niveles de rentabilidad. En el periodo 2020-2022 las empresas con rentabilidades negativas decrece de un 21% a 13%.</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que logran una moderada rentabilidad (entre 0% hasta el 10%) disminuye de 35% a 31%.</a:t>
            </a:r>
          </a:p>
          <a:p>
            <a:pPr algn="just"/>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Un 35% de las empresas logran niveles de rentabilidad altas superiores al 20%.</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p:txBody>
      </p:sp>
      <p:pic>
        <p:nvPicPr>
          <p:cNvPr id="2" name="Imagen 1">
            <a:extLst>
              <a:ext uri="{FF2B5EF4-FFF2-40B4-BE49-F238E27FC236}">
                <a16:creationId xmlns:a16="http://schemas.microsoft.com/office/drawing/2014/main" id="{A244B1B7-C82E-4F27-055D-6467FC0734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47" y="1011078"/>
            <a:ext cx="8159727" cy="5334304"/>
          </a:xfrm>
          <a:prstGeom prst="rect">
            <a:avLst/>
          </a:prstGeom>
          <a:noFill/>
          <a:ln>
            <a:noFill/>
          </a:ln>
        </p:spPr>
      </p:pic>
    </p:spTree>
    <p:extLst>
      <p:ext uri="{BB962C8B-B14F-4D97-AF65-F5344CB8AC3E}">
        <p14:creationId xmlns:p14="http://schemas.microsoft.com/office/powerpoint/2010/main" val="1354052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1219929" y="235603"/>
            <a:ext cx="9752142"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Rentabilidad por tamaño a nivel nacional estados financieros 2020-2022</a:t>
            </a:r>
          </a:p>
        </p:txBody>
      </p:sp>
      <p:sp>
        <p:nvSpPr>
          <p:cNvPr id="6" name="CuadroTexto 5">
            <a:extLst>
              <a:ext uri="{FF2B5EF4-FFF2-40B4-BE49-F238E27FC236}">
                <a16:creationId xmlns:a16="http://schemas.microsoft.com/office/drawing/2014/main" id="{E8FDF12F-005D-4DA4-9D64-7981F61E1EA7}"/>
              </a:ext>
            </a:extLst>
          </p:cNvPr>
          <p:cNvSpPr txBox="1"/>
          <p:nvPr/>
        </p:nvSpPr>
        <p:spPr>
          <a:xfrm>
            <a:off x="8198909" y="849337"/>
            <a:ext cx="3629891" cy="5632311"/>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 Las pequeñas empresas alcanzan logran muy buenos indicadores de rentabilidad en el periodo 2020-2022, logrando que las empresas con  rentabilidades superiores a 20% se incremente de 28% a 35% y las con rentabilidad negativa (pérdida en el ejercicio) disminuyan de un 29% a 22%).</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medianas menor muestra un  comportamiento similar a las pequeñas, en donde e el periodo 2020-2022, las empresas con rentabilidades negativas se contraen de 17% a 10%; y las empresas con rentabilidades sobre 20% aumentan de un 30% a 42%.</a:t>
            </a:r>
          </a:p>
        </p:txBody>
      </p:sp>
      <p:pic>
        <p:nvPicPr>
          <p:cNvPr id="3" name="Imagen 2">
            <a:extLst>
              <a:ext uri="{FF2B5EF4-FFF2-40B4-BE49-F238E27FC236}">
                <a16:creationId xmlns:a16="http://schemas.microsoft.com/office/drawing/2014/main" id="{EEDCA92A-8AA8-4CFE-B024-53E0970161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204" y="1022551"/>
            <a:ext cx="8099705" cy="5285885"/>
          </a:xfrm>
          <a:prstGeom prst="rect">
            <a:avLst/>
          </a:prstGeom>
          <a:noFill/>
          <a:ln>
            <a:noFill/>
          </a:ln>
        </p:spPr>
      </p:pic>
    </p:spTree>
    <p:extLst>
      <p:ext uri="{BB962C8B-B14F-4D97-AF65-F5344CB8AC3E}">
        <p14:creationId xmlns:p14="http://schemas.microsoft.com/office/powerpoint/2010/main" val="2332889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1219929" y="235603"/>
            <a:ext cx="9752142"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Rentabilidad por tamaño a nivel nacional estados financieros 2020-2022</a:t>
            </a:r>
          </a:p>
        </p:txBody>
      </p:sp>
      <p:sp>
        <p:nvSpPr>
          <p:cNvPr id="6" name="CuadroTexto 5">
            <a:extLst>
              <a:ext uri="{FF2B5EF4-FFF2-40B4-BE49-F238E27FC236}">
                <a16:creationId xmlns:a16="http://schemas.microsoft.com/office/drawing/2014/main" id="{E8FDF12F-005D-4DA4-9D64-7981F61E1EA7}"/>
              </a:ext>
            </a:extLst>
          </p:cNvPr>
          <p:cNvSpPr txBox="1"/>
          <p:nvPr/>
        </p:nvSpPr>
        <p:spPr>
          <a:xfrm>
            <a:off x="8291273" y="1625192"/>
            <a:ext cx="3629891" cy="3970318"/>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 Las empresas medianas mayor en el periodo 2020-2022 con rentabilidades negativas disminuyen de 13% a 9%; y las con rentabilidades sobre 20% se incrementan del 13% de empresas a 19%.</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grandes se sitúan principalmente en rentabilidades moderadas (entre 0% y 10%) con un 62% en el año 2022 y sólo un 5% logra en dicho ejercicio rentabilidades sobre el 20%.</a:t>
            </a:r>
          </a:p>
        </p:txBody>
      </p:sp>
      <p:pic>
        <p:nvPicPr>
          <p:cNvPr id="2" name="Imagen 1">
            <a:extLst>
              <a:ext uri="{FF2B5EF4-FFF2-40B4-BE49-F238E27FC236}">
                <a16:creationId xmlns:a16="http://schemas.microsoft.com/office/drawing/2014/main" id="{F6FCD3F8-6A3C-EE2D-05D3-FCF4BA1B55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05" y="1103163"/>
            <a:ext cx="8098304" cy="5285713"/>
          </a:xfrm>
          <a:prstGeom prst="rect">
            <a:avLst/>
          </a:prstGeom>
          <a:noFill/>
          <a:ln>
            <a:noFill/>
          </a:ln>
        </p:spPr>
      </p:pic>
    </p:spTree>
    <p:extLst>
      <p:ext uri="{BB962C8B-B14F-4D97-AF65-F5344CB8AC3E}">
        <p14:creationId xmlns:p14="http://schemas.microsoft.com/office/powerpoint/2010/main" val="2544879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Rentabilidad por tamaño región de Antofagasta estados financieros 2020-2022</a:t>
            </a:r>
          </a:p>
        </p:txBody>
      </p:sp>
      <p:sp>
        <p:nvSpPr>
          <p:cNvPr id="3" name="CuadroTexto 2">
            <a:extLst>
              <a:ext uri="{FF2B5EF4-FFF2-40B4-BE49-F238E27FC236}">
                <a16:creationId xmlns:a16="http://schemas.microsoft.com/office/drawing/2014/main" id="{C1C6866D-EFF7-34C1-2E1B-129E4899C9BC}"/>
              </a:ext>
            </a:extLst>
          </p:cNvPr>
          <p:cNvSpPr txBox="1"/>
          <p:nvPr/>
        </p:nvSpPr>
        <p:spPr>
          <a:xfrm>
            <a:off x="8420773" y="1168329"/>
            <a:ext cx="3629891" cy="5632311"/>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 Las pequeñas empresas en el periodo 2020-2022 logran saludables niveles de rentabilidad y con una tendencia alcista; las empresas con  rentabilidades sobre 20% se incrementan de 51% a 55%; y las empresas con rentabilidades negativas decrecen de 25% a 19% de empresas pequeñas.</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medianas menor en el periodo financiero 2020-2022, las empresas con rentabilidades negativas disminuyen de 14% a 7%; y las con rentabilidades sobre el 20%, aumentan de 45% a 54%. </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algn="just"/>
            <a:endParaRPr lang="es-ES" dirty="0">
              <a:solidFill>
                <a:schemeClr val="tx1">
                  <a:lumMod val="65000"/>
                  <a:lumOff val="35000"/>
                </a:schemeClr>
              </a:solidFill>
              <a:latin typeface="DINPro-Medium" panose="02000503030000020004" pitchFamily="50" charset="0"/>
            </a:endParaRPr>
          </a:p>
        </p:txBody>
      </p:sp>
      <p:pic>
        <p:nvPicPr>
          <p:cNvPr id="4" name="Imagen 3">
            <a:extLst>
              <a:ext uri="{FF2B5EF4-FFF2-40B4-BE49-F238E27FC236}">
                <a16:creationId xmlns:a16="http://schemas.microsoft.com/office/drawing/2014/main" id="{2B4C3F5A-4680-0373-C7B8-B6470BD824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336" y="986349"/>
            <a:ext cx="8225395" cy="5377505"/>
          </a:xfrm>
          <a:prstGeom prst="rect">
            <a:avLst/>
          </a:prstGeom>
          <a:noFill/>
          <a:ln>
            <a:noFill/>
          </a:ln>
        </p:spPr>
      </p:pic>
    </p:spTree>
    <p:extLst>
      <p:ext uri="{BB962C8B-B14F-4D97-AF65-F5344CB8AC3E}">
        <p14:creationId xmlns:p14="http://schemas.microsoft.com/office/powerpoint/2010/main" val="1378701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Rentabilidad por tamaño región de Antofagasta estados financieros 2020-2022</a:t>
            </a:r>
          </a:p>
        </p:txBody>
      </p:sp>
      <p:sp>
        <p:nvSpPr>
          <p:cNvPr id="3" name="CuadroTexto 2">
            <a:extLst>
              <a:ext uri="{FF2B5EF4-FFF2-40B4-BE49-F238E27FC236}">
                <a16:creationId xmlns:a16="http://schemas.microsoft.com/office/drawing/2014/main" id="{C1C6866D-EFF7-34C1-2E1B-129E4899C9BC}"/>
              </a:ext>
            </a:extLst>
          </p:cNvPr>
          <p:cNvSpPr txBox="1"/>
          <p:nvPr/>
        </p:nvSpPr>
        <p:spPr>
          <a:xfrm>
            <a:off x="8328409" y="930504"/>
            <a:ext cx="3629891" cy="5632311"/>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medianas mayor en el periodo 2020-2022, que alcanzan rentabilidades menor a 0%, disminuye de un 7% a sólo 3% de las empresas; y las con rentabilidades sobre el 20%, se incrementan de 22% a 29%. Mayoritariamente las empresas medianas menor se sitúan al 2022 en rentabilidades moderadas (no mayor al 10%) con un 40% de empresas.</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Al año 2022 las empresas grandes se sitúan en rentabilidades del 10% al 20% con un 44% de empresas y sólo un 11% de las empresas grandes alcanzan rentabilidades sobre el 20%.</a:t>
            </a:r>
          </a:p>
        </p:txBody>
      </p:sp>
      <p:pic>
        <p:nvPicPr>
          <p:cNvPr id="4" name="Imagen 3">
            <a:extLst>
              <a:ext uri="{FF2B5EF4-FFF2-40B4-BE49-F238E27FC236}">
                <a16:creationId xmlns:a16="http://schemas.microsoft.com/office/drawing/2014/main" id="{3E8A532C-2950-992A-D741-7CACBB1076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336" y="1050578"/>
            <a:ext cx="8028186" cy="5248622"/>
          </a:xfrm>
          <a:prstGeom prst="rect">
            <a:avLst/>
          </a:prstGeom>
          <a:noFill/>
          <a:ln>
            <a:noFill/>
          </a:ln>
        </p:spPr>
      </p:pic>
    </p:spTree>
    <p:extLst>
      <p:ext uri="{BB962C8B-B14F-4D97-AF65-F5344CB8AC3E}">
        <p14:creationId xmlns:p14="http://schemas.microsoft.com/office/powerpoint/2010/main" val="3995860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AD3F7D-524C-4EDE-8BDF-7F4C9EC90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403" cy="6858000"/>
          </a:xfrm>
          <a:prstGeom prst="rect">
            <a:avLst/>
          </a:prstGeom>
        </p:spPr>
      </p:pic>
      <p:sp>
        <p:nvSpPr>
          <p:cNvPr id="6" name="Rectángulo: esquinas redondeadas 5">
            <a:extLst>
              <a:ext uri="{FF2B5EF4-FFF2-40B4-BE49-F238E27FC236}">
                <a16:creationId xmlns:a16="http://schemas.microsoft.com/office/drawing/2014/main" id="{2077E656-A286-4E01-9F3E-C8C169025FC5}"/>
              </a:ext>
            </a:extLst>
          </p:cNvPr>
          <p:cNvSpPr/>
          <p:nvPr/>
        </p:nvSpPr>
        <p:spPr>
          <a:xfrm>
            <a:off x="-111970" y="419881"/>
            <a:ext cx="4553339" cy="746449"/>
          </a:xfrm>
          <a:prstGeom prst="round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solidFill>
                  <a:schemeClr val="tx1"/>
                </a:solidFill>
                <a:latin typeface="DINPro-Bold" panose="02000503030000020004" pitchFamily="50" charset="0"/>
              </a:rPr>
              <a:t>Nuestra Plataforma</a:t>
            </a:r>
            <a:endParaRPr lang="es-CL" sz="3200" dirty="0">
              <a:solidFill>
                <a:schemeClr val="tx1"/>
              </a:solidFill>
              <a:latin typeface="DINPro-Bold" panose="02000503030000020004" pitchFamily="50" charset="0"/>
            </a:endParaRPr>
          </a:p>
        </p:txBody>
      </p:sp>
      <p:pic>
        <p:nvPicPr>
          <p:cNvPr id="5" name="Imagen 4">
            <a:extLst>
              <a:ext uri="{FF2B5EF4-FFF2-40B4-BE49-F238E27FC236}">
                <a16:creationId xmlns:a16="http://schemas.microsoft.com/office/drawing/2014/main" id="{6EFEE4FA-3E4D-465C-8521-2C74A654C311}"/>
              </a:ext>
            </a:extLst>
          </p:cNvPr>
          <p:cNvPicPr>
            <a:picLocks noChangeAspect="1"/>
          </p:cNvPicPr>
          <p:nvPr/>
        </p:nvPicPr>
        <p:blipFill rotWithShape="1">
          <a:blip r:embed="rId3">
            <a:extLst>
              <a:ext uri="{28A0092B-C50C-407E-A947-70E740481C1C}">
                <a14:useLocalDpi xmlns:a14="http://schemas.microsoft.com/office/drawing/2010/main" val="0"/>
              </a:ext>
            </a:extLst>
          </a:blip>
          <a:srcRect t="13326" b="2300"/>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55587210-E416-4EC3-95AC-FF488701D6D1}"/>
              </a:ext>
            </a:extLst>
          </p:cNvPr>
          <p:cNvSpPr/>
          <p:nvPr/>
        </p:nvSpPr>
        <p:spPr>
          <a:xfrm>
            <a:off x="-21403" y="0"/>
            <a:ext cx="12213403" cy="6858000"/>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CuadroTexto 1">
            <a:extLst>
              <a:ext uri="{FF2B5EF4-FFF2-40B4-BE49-F238E27FC236}">
                <a16:creationId xmlns:a16="http://schemas.microsoft.com/office/drawing/2014/main" id="{FF628BDB-70E9-45BA-AFAB-4377D6C43946}"/>
              </a:ext>
            </a:extLst>
          </p:cNvPr>
          <p:cNvSpPr txBox="1"/>
          <p:nvPr/>
        </p:nvSpPr>
        <p:spPr>
          <a:xfrm>
            <a:off x="1961774" y="2939580"/>
            <a:ext cx="8247048" cy="646331"/>
          </a:xfrm>
          <a:prstGeom prst="rect">
            <a:avLst/>
          </a:prstGeom>
          <a:solidFill>
            <a:srgbClr val="FFFFFF">
              <a:alpha val="52000"/>
            </a:srgbClr>
          </a:solidFill>
        </p:spPr>
        <p:txBody>
          <a:bodyPr wrap="square" rtlCol="0">
            <a:spAutoFit/>
          </a:bodyPr>
          <a:lstStyle/>
          <a:p>
            <a:pPr algn="ctr"/>
            <a:r>
              <a:rPr lang="es-ES" sz="3600" b="1" dirty="0">
                <a:solidFill>
                  <a:schemeClr val="bg1"/>
                </a:solidFill>
                <a:latin typeface="DINPro-Bold" panose="02000503030000020004" pitchFamily="50" charset="0"/>
              </a:rPr>
              <a:t>Antigüedad</a:t>
            </a:r>
            <a:endParaRPr lang="es-CL" sz="3600" b="1" dirty="0">
              <a:solidFill>
                <a:schemeClr val="bg1"/>
              </a:solidFill>
              <a:latin typeface="DINPro-Bold" panose="02000503030000020004" pitchFamily="50" charset="0"/>
            </a:endParaRPr>
          </a:p>
        </p:txBody>
      </p:sp>
    </p:spTree>
    <p:extLst>
      <p:ext uri="{BB962C8B-B14F-4D97-AF65-F5344CB8AC3E}">
        <p14:creationId xmlns:p14="http://schemas.microsoft.com/office/powerpoint/2010/main" val="690189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Antigüedad a nivel nacional</a:t>
            </a:r>
          </a:p>
        </p:txBody>
      </p:sp>
      <p:pic>
        <p:nvPicPr>
          <p:cNvPr id="2" name="Imagen 1">
            <a:extLst>
              <a:ext uri="{FF2B5EF4-FFF2-40B4-BE49-F238E27FC236}">
                <a16:creationId xmlns:a16="http://schemas.microsoft.com/office/drawing/2014/main" id="{44E243DE-A155-7064-4B4F-F7B841927A2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227" y="875085"/>
            <a:ext cx="8365173" cy="5491827"/>
          </a:xfrm>
          <a:prstGeom prst="rect">
            <a:avLst/>
          </a:prstGeom>
          <a:noFill/>
          <a:ln>
            <a:noFill/>
          </a:ln>
        </p:spPr>
      </p:pic>
    </p:spTree>
    <p:extLst>
      <p:ext uri="{BB962C8B-B14F-4D97-AF65-F5344CB8AC3E}">
        <p14:creationId xmlns:p14="http://schemas.microsoft.com/office/powerpoint/2010/main" val="3214200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601091" y="295185"/>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Antigüedad a nivel nacional por tamaño</a:t>
            </a:r>
          </a:p>
        </p:txBody>
      </p:sp>
      <p:pic>
        <p:nvPicPr>
          <p:cNvPr id="3" name="Imagen 2">
            <a:extLst>
              <a:ext uri="{FF2B5EF4-FFF2-40B4-BE49-F238E27FC236}">
                <a16:creationId xmlns:a16="http://schemas.microsoft.com/office/drawing/2014/main" id="{B8FD2875-BE0E-E850-4F1C-629639A56C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63" y="1062990"/>
            <a:ext cx="8302677" cy="4986828"/>
          </a:xfrm>
          <a:prstGeom prst="rect">
            <a:avLst/>
          </a:prstGeom>
          <a:noFill/>
          <a:ln>
            <a:noFill/>
          </a:ln>
        </p:spPr>
      </p:pic>
      <p:sp>
        <p:nvSpPr>
          <p:cNvPr id="4" name="CuadroTexto 3">
            <a:extLst>
              <a:ext uri="{FF2B5EF4-FFF2-40B4-BE49-F238E27FC236}">
                <a16:creationId xmlns:a16="http://schemas.microsoft.com/office/drawing/2014/main" id="{AD71A2C0-650A-DAD8-CBCF-5139E5D6DB00}"/>
              </a:ext>
            </a:extLst>
          </p:cNvPr>
          <p:cNvSpPr txBox="1"/>
          <p:nvPr/>
        </p:nvSpPr>
        <p:spPr>
          <a:xfrm>
            <a:off x="8439246" y="1179886"/>
            <a:ext cx="3629891" cy="5078313"/>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Al analizar la antigüedad de las empresas por su tamaño, se concluye que a nivel nacional las empresas grandes son las que tienen mayor antigüedad  y esta va disminuyendo análogamente según el tamaño de empresa.</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al 2023 un 72% de ellas tienen una antigüedad sobre 20 años y las empresas medianas mayor el 46%.</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Pymes (pequeñas y mediana menor) un 39% tienen una antigüedad menor a 5 años y un 30% una antigüedad entre 5 y 10 años.</a:t>
            </a:r>
          </a:p>
        </p:txBody>
      </p:sp>
    </p:spTree>
    <p:extLst>
      <p:ext uri="{BB962C8B-B14F-4D97-AF65-F5344CB8AC3E}">
        <p14:creationId xmlns:p14="http://schemas.microsoft.com/office/powerpoint/2010/main" val="41245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222CAAA-0139-46C5-90C6-A04A3B6990B3}"/>
              </a:ext>
            </a:extLst>
          </p:cNvPr>
          <p:cNvSpPr txBox="1"/>
          <p:nvPr/>
        </p:nvSpPr>
        <p:spPr>
          <a:xfrm>
            <a:off x="526168" y="890175"/>
            <a:ext cx="11388742" cy="3046988"/>
          </a:xfrm>
          <a:prstGeom prst="rect">
            <a:avLst/>
          </a:prstGeom>
          <a:noFill/>
        </p:spPr>
        <p:txBody>
          <a:bodyPr wrap="square" rtlCol="0">
            <a:spAutoFit/>
          </a:bodyPr>
          <a:lstStyle/>
          <a:p>
            <a:r>
              <a:rPr lang="es-ES" sz="2400" u="sng" dirty="0">
                <a:solidFill>
                  <a:schemeClr val="tx1">
                    <a:lumMod val="65000"/>
                    <a:lumOff val="35000"/>
                  </a:schemeClr>
                </a:solidFill>
                <a:latin typeface="DINPro-Medium" panose="02000503030000020004" pitchFamily="50" charset="0"/>
              </a:rPr>
              <a:t>Clasificación tamaño de empresas según ventas anuales</a:t>
            </a:r>
          </a:p>
          <a:p>
            <a:endParaRPr lang="es-ES" sz="24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Ø"/>
            </a:pPr>
            <a:r>
              <a:rPr lang="es-ES" sz="2400" dirty="0">
                <a:solidFill>
                  <a:schemeClr val="tx1">
                    <a:lumMod val="65000"/>
                    <a:lumOff val="35000"/>
                  </a:schemeClr>
                </a:solidFill>
                <a:latin typeface="DINPro-Medium" panose="02000503030000020004" pitchFamily="50" charset="0"/>
              </a:rPr>
              <a:t>Pequeña, ventas anuales hasta 25.000 UF ($ 912.500.000).</a:t>
            </a:r>
          </a:p>
          <a:p>
            <a:pPr marL="342900" indent="-342900" algn="just">
              <a:buFont typeface="Wingdings" panose="05000000000000000000" pitchFamily="2" charset="2"/>
              <a:buChar char="Ø"/>
            </a:pPr>
            <a:r>
              <a:rPr lang="es-ES" sz="2400" dirty="0">
                <a:solidFill>
                  <a:schemeClr val="tx1">
                    <a:lumMod val="65000"/>
                    <a:lumOff val="35000"/>
                  </a:schemeClr>
                </a:solidFill>
                <a:latin typeface="DINPro-Medium" panose="02000503030000020004" pitchFamily="50" charset="0"/>
              </a:rPr>
              <a:t>Mediana Menor, ventas anuales entre 25.001 UF hasta 100.000 UF (entre $ 912.500.001 y $ 3.650.000.000).</a:t>
            </a:r>
          </a:p>
          <a:p>
            <a:pPr marL="342900" indent="-342900" algn="just">
              <a:buFont typeface="Wingdings" panose="05000000000000000000" pitchFamily="2" charset="2"/>
              <a:buChar char="Ø"/>
            </a:pPr>
            <a:r>
              <a:rPr lang="es-ES" sz="2400" dirty="0">
                <a:solidFill>
                  <a:schemeClr val="tx1">
                    <a:lumMod val="65000"/>
                    <a:lumOff val="35000"/>
                  </a:schemeClr>
                </a:solidFill>
                <a:latin typeface="DINPro-Medium" panose="02000503030000020004" pitchFamily="50" charset="0"/>
              </a:rPr>
              <a:t>Mediana Mayor, ventas anuales entre 100.001 UF hasta 700.000 UF (entre $ 3.650.000.001 y $ 25.550.000.000).</a:t>
            </a:r>
          </a:p>
          <a:p>
            <a:pPr marL="342900" indent="-342900" algn="just">
              <a:buFont typeface="Wingdings" panose="05000000000000000000" pitchFamily="2" charset="2"/>
              <a:buChar char="Ø"/>
            </a:pPr>
            <a:r>
              <a:rPr lang="es-ES" sz="2400" dirty="0">
                <a:solidFill>
                  <a:schemeClr val="tx1">
                    <a:lumMod val="65000"/>
                    <a:lumOff val="35000"/>
                  </a:schemeClr>
                </a:solidFill>
                <a:latin typeface="DINPro-Medium" panose="02000503030000020004" pitchFamily="50" charset="0"/>
              </a:rPr>
              <a:t>Grande, ventas anuales sobre 700.000 UF ($ 25.550.000.000).</a:t>
            </a:r>
          </a:p>
        </p:txBody>
      </p:sp>
      <p:sp>
        <p:nvSpPr>
          <p:cNvPr id="5" name="CuadroTexto 4">
            <a:extLst>
              <a:ext uri="{FF2B5EF4-FFF2-40B4-BE49-F238E27FC236}">
                <a16:creationId xmlns:a16="http://schemas.microsoft.com/office/drawing/2014/main" id="{9A6B170E-D575-462C-97D3-C2AA34389B1D}"/>
              </a:ext>
            </a:extLst>
          </p:cNvPr>
          <p:cNvSpPr txBox="1"/>
          <p:nvPr/>
        </p:nvSpPr>
        <p:spPr>
          <a:xfrm>
            <a:off x="1708508" y="300873"/>
            <a:ext cx="8478807" cy="523220"/>
          </a:xfrm>
          <a:prstGeom prst="rect">
            <a:avLst/>
          </a:prstGeom>
          <a:noFill/>
        </p:spPr>
        <p:txBody>
          <a:bodyPr wrap="square" rtlCol="0">
            <a:spAutoFit/>
          </a:bodyPr>
          <a:lstStyle/>
          <a:p>
            <a:pPr algn="ctr"/>
            <a:r>
              <a:rPr lang="es-ES" sz="2800" b="1" u="sng" dirty="0">
                <a:solidFill>
                  <a:schemeClr val="tx1">
                    <a:lumMod val="65000"/>
                    <a:lumOff val="35000"/>
                  </a:schemeClr>
                </a:solidFill>
                <a:latin typeface="DINPro-Bold" panose="02000503030000020004" pitchFamily="50" charset="0"/>
              </a:rPr>
              <a:t>Barómetro de proveedores de la industria minera</a:t>
            </a:r>
          </a:p>
        </p:txBody>
      </p:sp>
      <p:sp>
        <p:nvSpPr>
          <p:cNvPr id="3" name="CuadroTexto 2">
            <a:extLst>
              <a:ext uri="{FF2B5EF4-FFF2-40B4-BE49-F238E27FC236}">
                <a16:creationId xmlns:a16="http://schemas.microsoft.com/office/drawing/2014/main" id="{FEEFFB48-6E80-D0AB-D492-D9EAB7842676}"/>
              </a:ext>
            </a:extLst>
          </p:cNvPr>
          <p:cNvSpPr txBox="1"/>
          <p:nvPr/>
        </p:nvSpPr>
        <p:spPr>
          <a:xfrm>
            <a:off x="526168" y="4204186"/>
            <a:ext cx="11388742" cy="2308324"/>
          </a:xfrm>
          <a:prstGeom prst="rect">
            <a:avLst/>
          </a:prstGeom>
          <a:noFill/>
        </p:spPr>
        <p:txBody>
          <a:bodyPr wrap="square" rtlCol="0">
            <a:spAutoFit/>
          </a:bodyPr>
          <a:lstStyle/>
          <a:p>
            <a:r>
              <a:rPr lang="es-ES" sz="2400" u="sng" dirty="0">
                <a:solidFill>
                  <a:schemeClr val="tx1">
                    <a:lumMod val="65000"/>
                    <a:lumOff val="35000"/>
                  </a:schemeClr>
                </a:solidFill>
                <a:latin typeface="DINPro-Medium" panose="02000503030000020004" pitchFamily="50" charset="0"/>
              </a:rPr>
              <a:t>Número de empresas consideradas en el estudio</a:t>
            </a:r>
          </a:p>
          <a:p>
            <a:endParaRPr lang="es-ES" sz="24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Ø"/>
            </a:pPr>
            <a:r>
              <a:rPr lang="es-ES" sz="2400" dirty="0">
                <a:solidFill>
                  <a:schemeClr val="tx1">
                    <a:lumMod val="65000"/>
                    <a:lumOff val="35000"/>
                  </a:schemeClr>
                </a:solidFill>
                <a:latin typeface="DINPro-Medium" panose="02000503030000020004" pitchFamily="50" charset="0"/>
              </a:rPr>
              <a:t>2021: 3.333 / 2022: 3.209 / 2023: 3.053</a:t>
            </a:r>
          </a:p>
          <a:p>
            <a:pPr marL="342900" indent="-342900" algn="just">
              <a:buFont typeface="Wingdings" panose="05000000000000000000" pitchFamily="2" charset="2"/>
              <a:buChar char="Ø"/>
            </a:pPr>
            <a:r>
              <a:rPr lang="es-ES" sz="2400" dirty="0">
                <a:solidFill>
                  <a:schemeClr val="tx1">
                    <a:lumMod val="65000"/>
                    <a:lumOff val="35000"/>
                  </a:schemeClr>
                </a:solidFill>
                <a:latin typeface="DINPro-Medium" panose="02000503030000020004" pitchFamily="50" charset="0"/>
              </a:rPr>
              <a:t>Empresas no consideradas en el estudio: Universidades, Mutualidades, Fundaciones, empresas de combustible, empresas de gas, empresas de telefonía, extranjeras, empresas no vinculadas mayoritariamente al negocio minero y energía.</a:t>
            </a:r>
          </a:p>
        </p:txBody>
      </p:sp>
    </p:spTree>
    <p:extLst>
      <p:ext uri="{BB962C8B-B14F-4D97-AF65-F5344CB8AC3E}">
        <p14:creationId xmlns:p14="http://schemas.microsoft.com/office/powerpoint/2010/main" val="2657285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601091" y="295185"/>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Antigüedad a nivel nacional por región</a:t>
            </a:r>
          </a:p>
        </p:txBody>
      </p:sp>
      <p:sp>
        <p:nvSpPr>
          <p:cNvPr id="4" name="CuadroTexto 3">
            <a:extLst>
              <a:ext uri="{FF2B5EF4-FFF2-40B4-BE49-F238E27FC236}">
                <a16:creationId xmlns:a16="http://schemas.microsoft.com/office/drawing/2014/main" id="{AD71A2C0-650A-DAD8-CBCF-5139E5D6DB00}"/>
              </a:ext>
            </a:extLst>
          </p:cNvPr>
          <p:cNvSpPr txBox="1"/>
          <p:nvPr/>
        </p:nvSpPr>
        <p:spPr>
          <a:xfrm>
            <a:off x="8354292" y="1392323"/>
            <a:ext cx="3629891" cy="4524315"/>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Al analizar la antigüedad de las empresas por región, la Metropolitana lidera las empresas con mayor antigüedad y se explica por las empresas grandes tiene su casa matriz en dicha región; un 42% de las empresas tienen una antigüedad sobre 20 años y un 29% entre 10 y 20 años.</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 región de Antofagasta un 27% de las empresas tienen una antigüedad menor a 5 años, un 31% entre 5 y 10 años y sólo 12% sobre 20 años.</a:t>
            </a:r>
          </a:p>
        </p:txBody>
      </p:sp>
      <p:pic>
        <p:nvPicPr>
          <p:cNvPr id="2" name="Imagen 1">
            <a:extLst>
              <a:ext uri="{FF2B5EF4-FFF2-40B4-BE49-F238E27FC236}">
                <a16:creationId xmlns:a16="http://schemas.microsoft.com/office/drawing/2014/main" id="{D1F0712A-1F0A-DBF9-B92F-EF70487CF1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817" y="979487"/>
            <a:ext cx="8059349" cy="5412077"/>
          </a:xfrm>
          <a:prstGeom prst="rect">
            <a:avLst/>
          </a:prstGeom>
          <a:noFill/>
          <a:ln>
            <a:noFill/>
          </a:ln>
        </p:spPr>
      </p:pic>
    </p:spTree>
    <p:extLst>
      <p:ext uri="{BB962C8B-B14F-4D97-AF65-F5344CB8AC3E}">
        <p14:creationId xmlns:p14="http://schemas.microsoft.com/office/powerpoint/2010/main" val="1085136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601091" y="295185"/>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Antigüedad región de Antofagasta por tamaños</a:t>
            </a:r>
          </a:p>
        </p:txBody>
      </p:sp>
      <p:sp>
        <p:nvSpPr>
          <p:cNvPr id="4" name="CuadroTexto 3">
            <a:extLst>
              <a:ext uri="{FF2B5EF4-FFF2-40B4-BE49-F238E27FC236}">
                <a16:creationId xmlns:a16="http://schemas.microsoft.com/office/drawing/2014/main" id="{AD71A2C0-650A-DAD8-CBCF-5139E5D6DB00}"/>
              </a:ext>
            </a:extLst>
          </p:cNvPr>
          <p:cNvSpPr txBox="1"/>
          <p:nvPr/>
        </p:nvSpPr>
        <p:spPr>
          <a:xfrm>
            <a:off x="8428503" y="1043449"/>
            <a:ext cx="3629891" cy="5355312"/>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pequeñas empresas un 42% de ellas tienen una antigüedad menor a 5 años y sólo un 5% sobre 20 años.</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medianas menor el 47% de las empresas alcanzan una antigüedad menor a 10 años y el 14% sobre 20 años.</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medianas mayor el 21% tienen al 2023 una antigüedad menor a 10 años y un 79% sobre 10 años.</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empresas grandes un 56% de ellas tienen una antigüedad superior a 20 años y sólo el 17% menor a 10 años.</a:t>
            </a:r>
          </a:p>
        </p:txBody>
      </p:sp>
      <p:pic>
        <p:nvPicPr>
          <p:cNvPr id="3" name="Imagen 2">
            <a:extLst>
              <a:ext uri="{FF2B5EF4-FFF2-40B4-BE49-F238E27FC236}">
                <a16:creationId xmlns:a16="http://schemas.microsoft.com/office/drawing/2014/main" id="{F4BC6E49-442C-7F40-9F4C-5C838F7A0A9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06" y="1043449"/>
            <a:ext cx="8142176" cy="5342779"/>
          </a:xfrm>
          <a:prstGeom prst="rect">
            <a:avLst/>
          </a:prstGeom>
          <a:noFill/>
          <a:ln>
            <a:noFill/>
          </a:ln>
        </p:spPr>
      </p:pic>
    </p:spTree>
    <p:extLst>
      <p:ext uri="{BB962C8B-B14F-4D97-AF65-F5344CB8AC3E}">
        <p14:creationId xmlns:p14="http://schemas.microsoft.com/office/powerpoint/2010/main" val="955961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AD3F7D-524C-4EDE-8BDF-7F4C9EC90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403" cy="6858000"/>
          </a:xfrm>
          <a:prstGeom prst="rect">
            <a:avLst/>
          </a:prstGeom>
        </p:spPr>
      </p:pic>
      <p:sp>
        <p:nvSpPr>
          <p:cNvPr id="6" name="Rectángulo: esquinas redondeadas 5">
            <a:extLst>
              <a:ext uri="{FF2B5EF4-FFF2-40B4-BE49-F238E27FC236}">
                <a16:creationId xmlns:a16="http://schemas.microsoft.com/office/drawing/2014/main" id="{2077E656-A286-4E01-9F3E-C8C169025FC5}"/>
              </a:ext>
            </a:extLst>
          </p:cNvPr>
          <p:cNvSpPr/>
          <p:nvPr/>
        </p:nvSpPr>
        <p:spPr>
          <a:xfrm>
            <a:off x="-111970" y="419881"/>
            <a:ext cx="4553339" cy="746449"/>
          </a:xfrm>
          <a:prstGeom prst="round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solidFill>
                  <a:schemeClr val="tx1"/>
                </a:solidFill>
                <a:latin typeface="DINPro-Bold" panose="02000503030000020004" pitchFamily="50" charset="0"/>
              </a:rPr>
              <a:t>Nuestra Plataforma</a:t>
            </a:r>
            <a:endParaRPr lang="es-CL" sz="3200" dirty="0">
              <a:solidFill>
                <a:schemeClr val="tx1"/>
              </a:solidFill>
              <a:latin typeface="DINPro-Bold" panose="02000503030000020004" pitchFamily="50" charset="0"/>
            </a:endParaRPr>
          </a:p>
        </p:txBody>
      </p:sp>
      <p:pic>
        <p:nvPicPr>
          <p:cNvPr id="5" name="Imagen 4">
            <a:extLst>
              <a:ext uri="{FF2B5EF4-FFF2-40B4-BE49-F238E27FC236}">
                <a16:creationId xmlns:a16="http://schemas.microsoft.com/office/drawing/2014/main" id="{6EFEE4FA-3E4D-465C-8521-2C74A654C311}"/>
              </a:ext>
            </a:extLst>
          </p:cNvPr>
          <p:cNvPicPr>
            <a:picLocks noChangeAspect="1"/>
          </p:cNvPicPr>
          <p:nvPr/>
        </p:nvPicPr>
        <p:blipFill rotWithShape="1">
          <a:blip r:embed="rId3">
            <a:extLst>
              <a:ext uri="{28A0092B-C50C-407E-A947-70E740481C1C}">
                <a14:useLocalDpi xmlns:a14="http://schemas.microsoft.com/office/drawing/2010/main" val="0"/>
              </a:ext>
            </a:extLst>
          </a:blip>
          <a:srcRect t="13326" b="2300"/>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55587210-E416-4EC3-95AC-FF488701D6D1}"/>
              </a:ext>
            </a:extLst>
          </p:cNvPr>
          <p:cNvSpPr/>
          <p:nvPr/>
        </p:nvSpPr>
        <p:spPr>
          <a:xfrm>
            <a:off x="-21403" y="0"/>
            <a:ext cx="12213403" cy="6858000"/>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CuadroTexto 1">
            <a:extLst>
              <a:ext uri="{FF2B5EF4-FFF2-40B4-BE49-F238E27FC236}">
                <a16:creationId xmlns:a16="http://schemas.microsoft.com/office/drawing/2014/main" id="{FF628BDB-70E9-45BA-AFAB-4377D6C43946}"/>
              </a:ext>
            </a:extLst>
          </p:cNvPr>
          <p:cNvSpPr txBox="1"/>
          <p:nvPr/>
        </p:nvSpPr>
        <p:spPr>
          <a:xfrm>
            <a:off x="1961774" y="2939580"/>
            <a:ext cx="8247048" cy="646331"/>
          </a:xfrm>
          <a:prstGeom prst="rect">
            <a:avLst/>
          </a:prstGeom>
          <a:solidFill>
            <a:srgbClr val="FFFFFF">
              <a:alpha val="52000"/>
            </a:srgbClr>
          </a:solidFill>
        </p:spPr>
        <p:txBody>
          <a:bodyPr wrap="square" rtlCol="0">
            <a:spAutoFit/>
          </a:bodyPr>
          <a:lstStyle/>
          <a:p>
            <a:pPr algn="ctr"/>
            <a:r>
              <a:rPr lang="es-ES" sz="3600" b="1" dirty="0">
                <a:solidFill>
                  <a:schemeClr val="bg1"/>
                </a:solidFill>
                <a:latin typeface="DINPro-Bold" panose="02000503030000020004" pitchFamily="50" charset="0"/>
              </a:rPr>
              <a:t>Evaluación de Competencias Básicas</a:t>
            </a:r>
            <a:endParaRPr lang="es-CL" sz="3600" b="1" dirty="0">
              <a:solidFill>
                <a:schemeClr val="bg1"/>
              </a:solidFill>
              <a:latin typeface="DINPro-Bold" panose="02000503030000020004" pitchFamily="50" charset="0"/>
            </a:endParaRPr>
          </a:p>
        </p:txBody>
      </p:sp>
    </p:spTree>
    <p:extLst>
      <p:ext uri="{BB962C8B-B14F-4D97-AF65-F5344CB8AC3E}">
        <p14:creationId xmlns:p14="http://schemas.microsoft.com/office/powerpoint/2010/main" val="1014071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Evaluación de competencias básicas a nivel nacional</a:t>
            </a:r>
          </a:p>
        </p:txBody>
      </p:sp>
      <p:pic>
        <p:nvPicPr>
          <p:cNvPr id="3" name="Imagen 2">
            <a:extLst>
              <a:ext uri="{FF2B5EF4-FFF2-40B4-BE49-F238E27FC236}">
                <a16:creationId xmlns:a16="http://schemas.microsoft.com/office/drawing/2014/main" id="{A028778A-06D7-AD4B-D992-165D6C10C2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98" y="988840"/>
            <a:ext cx="8118240" cy="5301124"/>
          </a:xfrm>
          <a:prstGeom prst="rect">
            <a:avLst/>
          </a:prstGeom>
          <a:noFill/>
          <a:ln>
            <a:noFill/>
          </a:ln>
        </p:spPr>
      </p:pic>
      <p:sp>
        <p:nvSpPr>
          <p:cNvPr id="4" name="CuadroTexto 3">
            <a:extLst>
              <a:ext uri="{FF2B5EF4-FFF2-40B4-BE49-F238E27FC236}">
                <a16:creationId xmlns:a16="http://schemas.microsoft.com/office/drawing/2014/main" id="{8976D1DF-7470-95BF-D395-46D7CB8C7007}"/>
              </a:ext>
            </a:extLst>
          </p:cNvPr>
          <p:cNvSpPr txBox="1"/>
          <p:nvPr/>
        </p:nvSpPr>
        <p:spPr>
          <a:xfrm>
            <a:off x="8437740" y="1100245"/>
            <a:ext cx="3629891" cy="5078313"/>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Se evalúan 7 dimensiones: infraestructura, recursos humanos, calidad, gestión ambiental, seguridad y salud, conectividad y comunidad.</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A: 80% a 100 de cumplimiento; B: 60% a 80%; C: 40% a 60%; D: 20% a 40% y E: 0% a 20%.</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A nivel nacional las empresas en su gran mayoría alcanzan las categorías más altas, con un 56% de ella en A y un 25% en B.</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C se clasifican un 13 % de las empresas proveedoras y D-E  tan sólo un 6%.</a:t>
            </a:r>
          </a:p>
        </p:txBody>
      </p:sp>
    </p:spTree>
    <p:extLst>
      <p:ext uri="{BB962C8B-B14F-4D97-AF65-F5344CB8AC3E}">
        <p14:creationId xmlns:p14="http://schemas.microsoft.com/office/powerpoint/2010/main" val="25858529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Evaluación de competencias básicas por tamaño a nivel nacional</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437740" y="1100245"/>
            <a:ext cx="3629891" cy="5078313"/>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Pymes a nivel nacional logran en un 68% las categorías más altas A y B, por lo que la creencia de las Pymes que sólo las empresas grandes pueden lograr dichas categorías no tiene fundamento técnico.</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medianas menor alcanzan un 53% de empresas en categoría A y 29% B.</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medianas mayor un 70% de las empresas se sitúan en categoría A y 20% en categoría B.</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empresas grandes, el 90% logran la categoría A.</a:t>
            </a:r>
          </a:p>
        </p:txBody>
      </p:sp>
      <p:pic>
        <p:nvPicPr>
          <p:cNvPr id="2" name="Imagen 1">
            <a:extLst>
              <a:ext uri="{FF2B5EF4-FFF2-40B4-BE49-F238E27FC236}">
                <a16:creationId xmlns:a16="http://schemas.microsoft.com/office/drawing/2014/main" id="{232B1AB5-8544-967B-3B96-5A1A2FC1FA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369" y="1100245"/>
            <a:ext cx="8184462" cy="4995755"/>
          </a:xfrm>
          <a:prstGeom prst="rect">
            <a:avLst/>
          </a:prstGeom>
          <a:noFill/>
          <a:ln>
            <a:noFill/>
          </a:ln>
        </p:spPr>
      </p:pic>
    </p:spTree>
    <p:extLst>
      <p:ext uri="{BB962C8B-B14F-4D97-AF65-F5344CB8AC3E}">
        <p14:creationId xmlns:p14="http://schemas.microsoft.com/office/powerpoint/2010/main" val="2067040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Evaluación de competencias básicas por región a nivel nacional</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437740" y="1007659"/>
            <a:ext cx="3629891" cy="5632311"/>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Al analizar la evaluación de competencias básicas por regiones, las empresas de la región de Antofagasta alcanzan mejores calificaciones que la Metropolitana y otras regiones.</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 región de Antofagasta un 82% alcanzan las categorías superiores A-B  y un 53% la categoría A.</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de la región Metropolitana un 74% logran las categorías A-B y el 48% la categoría A.</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otras regiones el 76% logran las categorías superiores A-B.</a:t>
            </a:r>
          </a:p>
        </p:txBody>
      </p:sp>
      <p:pic>
        <p:nvPicPr>
          <p:cNvPr id="3" name="Imagen 2">
            <a:extLst>
              <a:ext uri="{FF2B5EF4-FFF2-40B4-BE49-F238E27FC236}">
                <a16:creationId xmlns:a16="http://schemas.microsoft.com/office/drawing/2014/main" id="{CF8B231E-F6A7-0D8F-5F3C-440763B14D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369" y="1007659"/>
            <a:ext cx="8171906" cy="5488331"/>
          </a:xfrm>
          <a:prstGeom prst="rect">
            <a:avLst/>
          </a:prstGeom>
          <a:noFill/>
          <a:ln>
            <a:noFill/>
          </a:ln>
        </p:spPr>
      </p:pic>
    </p:spTree>
    <p:extLst>
      <p:ext uri="{BB962C8B-B14F-4D97-AF65-F5344CB8AC3E}">
        <p14:creationId xmlns:p14="http://schemas.microsoft.com/office/powerpoint/2010/main" val="2304447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Evaluación de competencias básicas región de Antofagasta</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437740" y="1992346"/>
            <a:ext cx="3629891" cy="3416320"/>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 región de Antofagasta un 75% de las empresas logran las categorías más altas A y B.</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medianas menor un 91% alcanzan las categorías A y B.</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Tanto en las empresas medianas mayor como en las grandes, un 95% logran las categorías A y B.</a:t>
            </a:r>
          </a:p>
          <a:p>
            <a:pPr algn="just"/>
            <a:endParaRPr lang="es-ES" dirty="0">
              <a:solidFill>
                <a:schemeClr val="tx1">
                  <a:lumMod val="65000"/>
                  <a:lumOff val="35000"/>
                </a:schemeClr>
              </a:solidFill>
              <a:latin typeface="DINPro-Medium" panose="02000503030000020004" pitchFamily="50" charset="0"/>
            </a:endParaRPr>
          </a:p>
        </p:txBody>
      </p:sp>
      <p:pic>
        <p:nvPicPr>
          <p:cNvPr id="2" name="Imagen 1">
            <a:extLst>
              <a:ext uri="{FF2B5EF4-FFF2-40B4-BE49-F238E27FC236}">
                <a16:creationId xmlns:a16="http://schemas.microsoft.com/office/drawing/2014/main" id="{EFB1AF24-9FC4-4EA2-E8A2-4518CBC207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369" y="1027027"/>
            <a:ext cx="8194196" cy="5346959"/>
          </a:xfrm>
          <a:prstGeom prst="rect">
            <a:avLst/>
          </a:prstGeom>
          <a:noFill/>
          <a:ln>
            <a:noFill/>
          </a:ln>
        </p:spPr>
      </p:pic>
    </p:spTree>
    <p:extLst>
      <p:ext uri="{BB962C8B-B14F-4D97-AF65-F5344CB8AC3E}">
        <p14:creationId xmlns:p14="http://schemas.microsoft.com/office/powerpoint/2010/main" val="4547526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AD3F7D-524C-4EDE-8BDF-7F4C9EC90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403" cy="6858000"/>
          </a:xfrm>
          <a:prstGeom prst="rect">
            <a:avLst/>
          </a:prstGeom>
        </p:spPr>
      </p:pic>
      <p:sp>
        <p:nvSpPr>
          <p:cNvPr id="6" name="Rectángulo: esquinas redondeadas 5">
            <a:extLst>
              <a:ext uri="{FF2B5EF4-FFF2-40B4-BE49-F238E27FC236}">
                <a16:creationId xmlns:a16="http://schemas.microsoft.com/office/drawing/2014/main" id="{2077E656-A286-4E01-9F3E-C8C169025FC5}"/>
              </a:ext>
            </a:extLst>
          </p:cNvPr>
          <p:cNvSpPr/>
          <p:nvPr/>
        </p:nvSpPr>
        <p:spPr>
          <a:xfrm>
            <a:off x="-111970" y="419881"/>
            <a:ext cx="4553339" cy="746449"/>
          </a:xfrm>
          <a:prstGeom prst="round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solidFill>
                  <a:schemeClr val="tx1"/>
                </a:solidFill>
                <a:latin typeface="DINPro-Bold" panose="02000503030000020004" pitchFamily="50" charset="0"/>
              </a:rPr>
              <a:t>Nuestra Plataforma</a:t>
            </a:r>
            <a:endParaRPr lang="es-CL" sz="3200" dirty="0">
              <a:solidFill>
                <a:schemeClr val="tx1"/>
              </a:solidFill>
              <a:latin typeface="DINPro-Bold" panose="02000503030000020004" pitchFamily="50" charset="0"/>
            </a:endParaRPr>
          </a:p>
        </p:txBody>
      </p:sp>
      <p:pic>
        <p:nvPicPr>
          <p:cNvPr id="5" name="Imagen 4">
            <a:extLst>
              <a:ext uri="{FF2B5EF4-FFF2-40B4-BE49-F238E27FC236}">
                <a16:creationId xmlns:a16="http://schemas.microsoft.com/office/drawing/2014/main" id="{6EFEE4FA-3E4D-465C-8521-2C74A654C311}"/>
              </a:ext>
            </a:extLst>
          </p:cNvPr>
          <p:cNvPicPr>
            <a:picLocks noChangeAspect="1"/>
          </p:cNvPicPr>
          <p:nvPr/>
        </p:nvPicPr>
        <p:blipFill rotWithShape="1">
          <a:blip r:embed="rId3">
            <a:extLst>
              <a:ext uri="{28A0092B-C50C-407E-A947-70E740481C1C}">
                <a14:useLocalDpi xmlns:a14="http://schemas.microsoft.com/office/drawing/2010/main" val="0"/>
              </a:ext>
            </a:extLst>
          </a:blip>
          <a:srcRect t="13326" b="2300"/>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55587210-E416-4EC3-95AC-FF488701D6D1}"/>
              </a:ext>
            </a:extLst>
          </p:cNvPr>
          <p:cNvSpPr/>
          <p:nvPr/>
        </p:nvSpPr>
        <p:spPr>
          <a:xfrm>
            <a:off x="-21403" y="0"/>
            <a:ext cx="12213403" cy="6858000"/>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CuadroTexto 1">
            <a:extLst>
              <a:ext uri="{FF2B5EF4-FFF2-40B4-BE49-F238E27FC236}">
                <a16:creationId xmlns:a16="http://schemas.microsoft.com/office/drawing/2014/main" id="{FF628BDB-70E9-45BA-AFAB-4377D6C43946}"/>
              </a:ext>
            </a:extLst>
          </p:cNvPr>
          <p:cNvSpPr txBox="1"/>
          <p:nvPr/>
        </p:nvSpPr>
        <p:spPr>
          <a:xfrm>
            <a:off x="1961774" y="2939580"/>
            <a:ext cx="8247048" cy="646331"/>
          </a:xfrm>
          <a:prstGeom prst="rect">
            <a:avLst/>
          </a:prstGeom>
          <a:solidFill>
            <a:srgbClr val="FFFFFF">
              <a:alpha val="52000"/>
            </a:srgbClr>
          </a:solidFill>
        </p:spPr>
        <p:txBody>
          <a:bodyPr wrap="square" rtlCol="0">
            <a:spAutoFit/>
          </a:bodyPr>
          <a:lstStyle/>
          <a:p>
            <a:pPr algn="ctr"/>
            <a:r>
              <a:rPr lang="es-ES" sz="3600" b="1" dirty="0">
                <a:solidFill>
                  <a:schemeClr val="bg1"/>
                </a:solidFill>
                <a:latin typeface="DINPro-Bold" panose="02000503030000020004" pitchFamily="50" charset="0"/>
              </a:rPr>
              <a:t>Aspectos Comerciales</a:t>
            </a:r>
            <a:endParaRPr lang="es-CL" sz="3600" b="1" dirty="0">
              <a:solidFill>
                <a:schemeClr val="bg1"/>
              </a:solidFill>
              <a:latin typeface="DINPro-Bold" panose="02000503030000020004" pitchFamily="50" charset="0"/>
            </a:endParaRPr>
          </a:p>
        </p:txBody>
      </p:sp>
    </p:spTree>
    <p:extLst>
      <p:ext uri="{BB962C8B-B14F-4D97-AF65-F5344CB8AC3E}">
        <p14:creationId xmlns:p14="http://schemas.microsoft.com/office/powerpoint/2010/main" val="32219783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Antecedentes comerciales a nivel nacional</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682182" y="961699"/>
            <a:ext cx="3385449" cy="5355312"/>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el periodo 2021-2022 se observa una tendencia alcista de empresas que presentan publicaciones tanto de morosidades  y de boletines laborales.</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morosidades el incremento en el periodo 2021-2022 es de un 16% de empresas a 18%; y en boletines laborales de 4,6% a 12% de empresas. </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Esta tendencia se revierte en el 2023, en donde sólo un 3% de las empresas tiene publicaciones de boletines laborales y un 10% publicaciones de morosidades.</a:t>
            </a:r>
          </a:p>
        </p:txBody>
      </p:sp>
      <p:pic>
        <p:nvPicPr>
          <p:cNvPr id="2" name="Imagen 1">
            <a:extLst>
              <a:ext uri="{FF2B5EF4-FFF2-40B4-BE49-F238E27FC236}">
                <a16:creationId xmlns:a16="http://schemas.microsoft.com/office/drawing/2014/main" id="{44EA3E22-847A-93C9-3522-A6ABC9B22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369" y="1229554"/>
            <a:ext cx="8454457" cy="4662747"/>
          </a:xfrm>
          <a:prstGeom prst="rect">
            <a:avLst/>
          </a:prstGeom>
          <a:noFill/>
          <a:ln>
            <a:noFill/>
          </a:ln>
        </p:spPr>
      </p:pic>
    </p:spTree>
    <p:extLst>
      <p:ext uri="{BB962C8B-B14F-4D97-AF65-F5344CB8AC3E}">
        <p14:creationId xmlns:p14="http://schemas.microsoft.com/office/powerpoint/2010/main" val="1966317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Antecedentes comerciales a nivel nacional</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26677" y="4654663"/>
            <a:ext cx="10538646" cy="1107996"/>
          </a:xfrm>
          <a:prstGeom prst="rect">
            <a:avLst/>
          </a:prstGeom>
          <a:noFill/>
        </p:spPr>
        <p:txBody>
          <a:bodyPr wrap="square" rtlCol="0">
            <a:spAutoFit/>
          </a:bodyPr>
          <a:lstStyle/>
          <a:p>
            <a:pPr marL="342900" indent="-342900" algn="just">
              <a:buFont typeface="Wingdings" panose="05000000000000000000" pitchFamily="2" charset="2"/>
              <a:buChar char="q"/>
            </a:pPr>
            <a:r>
              <a:rPr lang="es-ES" sz="2400" dirty="0">
                <a:solidFill>
                  <a:schemeClr val="tx1">
                    <a:lumMod val="65000"/>
                    <a:lumOff val="35000"/>
                  </a:schemeClr>
                </a:solidFill>
                <a:latin typeface="DINPro-Medium" panose="02000503030000020004" pitchFamily="50" charset="0"/>
              </a:rPr>
              <a:t>La tendencia de un descenso de empresas hacia el 2023, también se manifiesta en los montos totales publicados en el periodo 2021-2023. </a:t>
            </a:r>
          </a:p>
          <a:p>
            <a:pPr algn="just"/>
            <a:endParaRPr lang="es-ES" dirty="0">
              <a:solidFill>
                <a:schemeClr val="tx1">
                  <a:lumMod val="65000"/>
                  <a:lumOff val="35000"/>
                </a:schemeClr>
              </a:solidFill>
              <a:latin typeface="DINPro-Medium" panose="02000503030000020004" pitchFamily="50" charset="0"/>
            </a:endParaRPr>
          </a:p>
        </p:txBody>
      </p:sp>
      <p:sp>
        <p:nvSpPr>
          <p:cNvPr id="7" name="Rectangle 1">
            <a:extLst>
              <a:ext uri="{FF2B5EF4-FFF2-40B4-BE49-F238E27FC236}">
                <a16:creationId xmlns:a16="http://schemas.microsoft.com/office/drawing/2014/main" id="{6D80A86E-0812-55DC-4C65-F8328F585661}"/>
              </a:ext>
            </a:extLst>
          </p:cNvPr>
          <p:cNvSpPr>
            <a:spLocks noChangeArrowheads="1"/>
          </p:cNvSpPr>
          <p:nvPr/>
        </p:nvSpPr>
        <p:spPr bwMode="auto">
          <a:xfrm>
            <a:off x="351027" y="11698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8" name="Imagen 7">
            <a:extLst>
              <a:ext uri="{FF2B5EF4-FFF2-40B4-BE49-F238E27FC236}">
                <a16:creationId xmlns:a16="http://schemas.microsoft.com/office/drawing/2014/main" id="{E0FE0D43-9E02-945C-E515-4F8826413BC9}"/>
              </a:ext>
            </a:extLst>
          </p:cNvPr>
          <p:cNvPicPr>
            <a:picLocks noChangeAspect="1"/>
          </p:cNvPicPr>
          <p:nvPr/>
        </p:nvPicPr>
        <p:blipFill>
          <a:blip r:embed="rId2"/>
          <a:stretch>
            <a:fillRect/>
          </a:stretch>
        </p:blipFill>
        <p:spPr>
          <a:xfrm>
            <a:off x="351027" y="985089"/>
            <a:ext cx="11306573" cy="3208220"/>
          </a:xfrm>
          <a:prstGeom prst="rect">
            <a:avLst/>
          </a:prstGeom>
        </p:spPr>
      </p:pic>
    </p:spTree>
    <p:extLst>
      <p:ext uri="{BB962C8B-B14F-4D97-AF65-F5344CB8AC3E}">
        <p14:creationId xmlns:p14="http://schemas.microsoft.com/office/powerpoint/2010/main" val="3253278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AD3F7D-524C-4EDE-8BDF-7F4C9EC90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403" cy="6858000"/>
          </a:xfrm>
          <a:prstGeom prst="rect">
            <a:avLst/>
          </a:prstGeom>
        </p:spPr>
      </p:pic>
      <p:sp>
        <p:nvSpPr>
          <p:cNvPr id="6" name="Rectángulo: esquinas redondeadas 5">
            <a:extLst>
              <a:ext uri="{FF2B5EF4-FFF2-40B4-BE49-F238E27FC236}">
                <a16:creationId xmlns:a16="http://schemas.microsoft.com/office/drawing/2014/main" id="{2077E656-A286-4E01-9F3E-C8C169025FC5}"/>
              </a:ext>
            </a:extLst>
          </p:cNvPr>
          <p:cNvSpPr/>
          <p:nvPr/>
        </p:nvSpPr>
        <p:spPr>
          <a:xfrm>
            <a:off x="-111970" y="419881"/>
            <a:ext cx="4553339" cy="746449"/>
          </a:xfrm>
          <a:prstGeom prst="round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solidFill>
                  <a:schemeClr val="tx1"/>
                </a:solidFill>
                <a:latin typeface="DINPro-Bold" panose="02000503030000020004" pitchFamily="50" charset="0"/>
              </a:rPr>
              <a:t>Nuestra Plataforma</a:t>
            </a:r>
            <a:endParaRPr lang="es-CL" sz="3200" dirty="0">
              <a:solidFill>
                <a:schemeClr val="tx1"/>
              </a:solidFill>
              <a:latin typeface="DINPro-Bold" panose="02000503030000020004" pitchFamily="50" charset="0"/>
            </a:endParaRPr>
          </a:p>
        </p:txBody>
      </p:sp>
      <p:pic>
        <p:nvPicPr>
          <p:cNvPr id="5" name="Imagen 4">
            <a:extLst>
              <a:ext uri="{FF2B5EF4-FFF2-40B4-BE49-F238E27FC236}">
                <a16:creationId xmlns:a16="http://schemas.microsoft.com/office/drawing/2014/main" id="{6EFEE4FA-3E4D-465C-8521-2C74A654C311}"/>
              </a:ext>
            </a:extLst>
          </p:cNvPr>
          <p:cNvPicPr>
            <a:picLocks noChangeAspect="1"/>
          </p:cNvPicPr>
          <p:nvPr/>
        </p:nvPicPr>
        <p:blipFill rotWithShape="1">
          <a:blip r:embed="rId3">
            <a:extLst>
              <a:ext uri="{28A0092B-C50C-407E-A947-70E740481C1C}">
                <a14:useLocalDpi xmlns:a14="http://schemas.microsoft.com/office/drawing/2010/main" val="0"/>
              </a:ext>
            </a:extLst>
          </a:blip>
          <a:srcRect t="13326" b="2300"/>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55587210-E416-4EC3-95AC-FF488701D6D1}"/>
              </a:ext>
            </a:extLst>
          </p:cNvPr>
          <p:cNvSpPr/>
          <p:nvPr/>
        </p:nvSpPr>
        <p:spPr>
          <a:xfrm>
            <a:off x="-21403" y="0"/>
            <a:ext cx="12213403" cy="6858000"/>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CuadroTexto 1">
            <a:extLst>
              <a:ext uri="{FF2B5EF4-FFF2-40B4-BE49-F238E27FC236}">
                <a16:creationId xmlns:a16="http://schemas.microsoft.com/office/drawing/2014/main" id="{FF628BDB-70E9-45BA-AFAB-4377D6C43946}"/>
              </a:ext>
            </a:extLst>
          </p:cNvPr>
          <p:cNvSpPr txBox="1"/>
          <p:nvPr/>
        </p:nvSpPr>
        <p:spPr>
          <a:xfrm>
            <a:off x="2758355" y="3105834"/>
            <a:ext cx="7161499" cy="646331"/>
          </a:xfrm>
          <a:prstGeom prst="rect">
            <a:avLst/>
          </a:prstGeom>
          <a:solidFill>
            <a:srgbClr val="FFFFFF">
              <a:alpha val="52000"/>
            </a:srgbClr>
          </a:solidFill>
        </p:spPr>
        <p:txBody>
          <a:bodyPr wrap="square" rtlCol="0">
            <a:spAutoFit/>
          </a:bodyPr>
          <a:lstStyle/>
          <a:p>
            <a:r>
              <a:rPr lang="es-ES" sz="3600" b="1" dirty="0">
                <a:solidFill>
                  <a:schemeClr val="bg1"/>
                </a:solidFill>
                <a:latin typeface="DINPro-Bold" panose="02000503030000020004" pitchFamily="50" charset="0"/>
              </a:rPr>
              <a:t>Número de empresas proveedoras</a:t>
            </a:r>
          </a:p>
        </p:txBody>
      </p:sp>
    </p:spTree>
    <p:extLst>
      <p:ext uri="{BB962C8B-B14F-4D97-AF65-F5344CB8AC3E}">
        <p14:creationId xmlns:p14="http://schemas.microsoft.com/office/powerpoint/2010/main" val="30716170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Antecedentes comerciales por tamaño a nivel nacional</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663156" y="2504172"/>
            <a:ext cx="3385449" cy="2031325"/>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pequeñas empresas son el segmento que experimentan un mejor comportamiento; tan sólo el 3% de ellas en al año 2023 tiene publicaciones de boletines laborales y 7% publicaciones de morosidades.</a:t>
            </a:r>
          </a:p>
        </p:txBody>
      </p:sp>
      <p:pic>
        <p:nvPicPr>
          <p:cNvPr id="2" name="Imagen 1">
            <a:extLst>
              <a:ext uri="{FF2B5EF4-FFF2-40B4-BE49-F238E27FC236}">
                <a16:creationId xmlns:a16="http://schemas.microsoft.com/office/drawing/2014/main" id="{0DEB6A53-A13F-6E67-2F1F-85311FA154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95" y="1121294"/>
            <a:ext cx="8538787" cy="5140959"/>
          </a:xfrm>
          <a:prstGeom prst="rect">
            <a:avLst/>
          </a:prstGeom>
          <a:noFill/>
          <a:ln>
            <a:noFill/>
          </a:ln>
        </p:spPr>
      </p:pic>
    </p:spTree>
    <p:extLst>
      <p:ext uri="{BB962C8B-B14F-4D97-AF65-F5344CB8AC3E}">
        <p14:creationId xmlns:p14="http://schemas.microsoft.com/office/powerpoint/2010/main" val="14070979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Antecedentes comerciales por tamaño a nivel nacional</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682182" y="1672899"/>
            <a:ext cx="3385449" cy="3693319"/>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grandes empresas son las que presentan mayores publicaciones en el periodo 2021-2023. Si bien las publicaciones de morosidades decrecen del 23% de empresas a 19%, al 2023 sigue siendo alto. En contraste las publicaciones de boletines laborales disminuyen de 29% en el año 2022 a sólo 4% en el 2023.</a:t>
            </a:r>
          </a:p>
          <a:p>
            <a:pPr algn="just"/>
            <a:endParaRPr lang="es-ES" dirty="0">
              <a:solidFill>
                <a:schemeClr val="tx1">
                  <a:lumMod val="65000"/>
                  <a:lumOff val="35000"/>
                </a:schemeClr>
              </a:solidFill>
              <a:latin typeface="DINPro-Medium" panose="02000503030000020004" pitchFamily="50" charset="0"/>
            </a:endParaRPr>
          </a:p>
        </p:txBody>
      </p:sp>
      <p:pic>
        <p:nvPicPr>
          <p:cNvPr id="3" name="Imagen 2">
            <a:extLst>
              <a:ext uri="{FF2B5EF4-FFF2-40B4-BE49-F238E27FC236}">
                <a16:creationId xmlns:a16="http://schemas.microsoft.com/office/drawing/2014/main" id="{5D9D8792-1F02-E681-93CB-580D50B876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369" y="1046855"/>
            <a:ext cx="8570553" cy="5159981"/>
          </a:xfrm>
          <a:prstGeom prst="rect">
            <a:avLst/>
          </a:prstGeom>
          <a:noFill/>
          <a:ln>
            <a:noFill/>
          </a:ln>
        </p:spPr>
      </p:pic>
    </p:spTree>
    <p:extLst>
      <p:ext uri="{BB962C8B-B14F-4D97-AF65-F5344CB8AC3E}">
        <p14:creationId xmlns:p14="http://schemas.microsoft.com/office/powerpoint/2010/main" val="1254085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Antecedentes comerciales por tamaño región de Antofagasta</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682182" y="1672899"/>
            <a:ext cx="3385449" cy="3416320"/>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pequeñas al 2023 sólo un 7% tienen publicaciones de morosidades y tan sólo el 2% publicaciones de boletines laborales.</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medianas menor al 2023 el 7,5% mantiene publicaciones de morosidades  y tan sólo el 3% publicaciones en el boletín laboral. </a:t>
            </a:r>
          </a:p>
        </p:txBody>
      </p:sp>
      <p:pic>
        <p:nvPicPr>
          <p:cNvPr id="2" name="Imagen 1">
            <a:extLst>
              <a:ext uri="{FF2B5EF4-FFF2-40B4-BE49-F238E27FC236}">
                <a16:creationId xmlns:a16="http://schemas.microsoft.com/office/drawing/2014/main" id="{31A312DB-A1E5-2D7B-7AC2-3973582AF0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778" y="1169669"/>
            <a:ext cx="8492404" cy="5332511"/>
          </a:xfrm>
          <a:prstGeom prst="rect">
            <a:avLst/>
          </a:prstGeom>
          <a:noFill/>
          <a:ln>
            <a:noFill/>
          </a:ln>
        </p:spPr>
      </p:pic>
    </p:spTree>
    <p:extLst>
      <p:ext uri="{BB962C8B-B14F-4D97-AF65-F5344CB8AC3E}">
        <p14:creationId xmlns:p14="http://schemas.microsoft.com/office/powerpoint/2010/main" val="2156146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Antecedentes comerciales por tamaño región de Antofagasta</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682182" y="1100244"/>
            <a:ext cx="3385449" cy="5078313"/>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medianas mayor y las grandes son las que tienen al 2023 mayores publicaciones pero en niveles bajos. </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medianas menor al 2023 el 8% mantiene publicaciones de morosidades  y tan sólo el 4% publicaciones en el boletín laboral. </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grandes al 2023 el 16% mantiene publicaciones de morosidades  y sin presencia de publicaciones en el boletín laboral. </a:t>
            </a:r>
          </a:p>
        </p:txBody>
      </p:sp>
      <p:pic>
        <p:nvPicPr>
          <p:cNvPr id="3" name="Imagen 2">
            <a:extLst>
              <a:ext uri="{FF2B5EF4-FFF2-40B4-BE49-F238E27FC236}">
                <a16:creationId xmlns:a16="http://schemas.microsoft.com/office/drawing/2014/main" id="{158D3CFA-4DDD-5C40-8D72-457A5DB671D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369" y="1013691"/>
            <a:ext cx="8557813" cy="5422466"/>
          </a:xfrm>
          <a:prstGeom prst="rect">
            <a:avLst/>
          </a:prstGeom>
          <a:noFill/>
          <a:ln>
            <a:noFill/>
          </a:ln>
        </p:spPr>
      </p:pic>
    </p:spTree>
    <p:extLst>
      <p:ext uri="{BB962C8B-B14F-4D97-AF65-F5344CB8AC3E}">
        <p14:creationId xmlns:p14="http://schemas.microsoft.com/office/powerpoint/2010/main" val="2877490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AD3F7D-524C-4EDE-8BDF-7F4C9EC90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403" cy="6858000"/>
          </a:xfrm>
          <a:prstGeom prst="rect">
            <a:avLst/>
          </a:prstGeom>
        </p:spPr>
      </p:pic>
      <p:sp>
        <p:nvSpPr>
          <p:cNvPr id="6" name="Rectángulo: esquinas redondeadas 5">
            <a:extLst>
              <a:ext uri="{FF2B5EF4-FFF2-40B4-BE49-F238E27FC236}">
                <a16:creationId xmlns:a16="http://schemas.microsoft.com/office/drawing/2014/main" id="{2077E656-A286-4E01-9F3E-C8C169025FC5}"/>
              </a:ext>
            </a:extLst>
          </p:cNvPr>
          <p:cNvSpPr/>
          <p:nvPr/>
        </p:nvSpPr>
        <p:spPr>
          <a:xfrm>
            <a:off x="-111970" y="419881"/>
            <a:ext cx="4553339" cy="746449"/>
          </a:xfrm>
          <a:prstGeom prst="round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solidFill>
                  <a:schemeClr val="tx1"/>
                </a:solidFill>
                <a:latin typeface="DINPro-Bold" panose="02000503030000020004" pitchFamily="50" charset="0"/>
              </a:rPr>
              <a:t>Nuestra Plataforma</a:t>
            </a:r>
            <a:endParaRPr lang="es-CL" sz="3200" dirty="0">
              <a:solidFill>
                <a:schemeClr val="tx1"/>
              </a:solidFill>
              <a:latin typeface="DINPro-Bold" panose="02000503030000020004" pitchFamily="50" charset="0"/>
            </a:endParaRPr>
          </a:p>
        </p:txBody>
      </p:sp>
      <p:pic>
        <p:nvPicPr>
          <p:cNvPr id="5" name="Imagen 4">
            <a:extLst>
              <a:ext uri="{FF2B5EF4-FFF2-40B4-BE49-F238E27FC236}">
                <a16:creationId xmlns:a16="http://schemas.microsoft.com/office/drawing/2014/main" id="{6EFEE4FA-3E4D-465C-8521-2C74A654C311}"/>
              </a:ext>
            </a:extLst>
          </p:cNvPr>
          <p:cNvPicPr>
            <a:picLocks noChangeAspect="1"/>
          </p:cNvPicPr>
          <p:nvPr/>
        </p:nvPicPr>
        <p:blipFill rotWithShape="1">
          <a:blip r:embed="rId3">
            <a:extLst>
              <a:ext uri="{28A0092B-C50C-407E-A947-70E740481C1C}">
                <a14:useLocalDpi xmlns:a14="http://schemas.microsoft.com/office/drawing/2010/main" val="0"/>
              </a:ext>
            </a:extLst>
          </a:blip>
          <a:srcRect t="13326" b="2300"/>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55587210-E416-4EC3-95AC-FF488701D6D1}"/>
              </a:ext>
            </a:extLst>
          </p:cNvPr>
          <p:cNvSpPr/>
          <p:nvPr/>
        </p:nvSpPr>
        <p:spPr>
          <a:xfrm>
            <a:off x="-21403" y="0"/>
            <a:ext cx="12213403" cy="6858000"/>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CuadroTexto 1">
            <a:extLst>
              <a:ext uri="{FF2B5EF4-FFF2-40B4-BE49-F238E27FC236}">
                <a16:creationId xmlns:a16="http://schemas.microsoft.com/office/drawing/2014/main" id="{FF628BDB-70E9-45BA-AFAB-4377D6C43946}"/>
              </a:ext>
            </a:extLst>
          </p:cNvPr>
          <p:cNvSpPr txBox="1"/>
          <p:nvPr/>
        </p:nvSpPr>
        <p:spPr>
          <a:xfrm>
            <a:off x="1961774" y="2939580"/>
            <a:ext cx="8247048" cy="646331"/>
          </a:xfrm>
          <a:prstGeom prst="rect">
            <a:avLst/>
          </a:prstGeom>
          <a:solidFill>
            <a:srgbClr val="FFFFFF">
              <a:alpha val="52000"/>
            </a:srgbClr>
          </a:solidFill>
        </p:spPr>
        <p:txBody>
          <a:bodyPr wrap="square" rtlCol="0">
            <a:spAutoFit/>
          </a:bodyPr>
          <a:lstStyle/>
          <a:p>
            <a:pPr algn="ctr"/>
            <a:r>
              <a:rPr lang="es-ES" sz="3600" b="1" dirty="0">
                <a:solidFill>
                  <a:schemeClr val="bg1"/>
                </a:solidFill>
                <a:latin typeface="DINPro-Bold" panose="02000503030000020004" pitchFamily="50" charset="0"/>
              </a:rPr>
              <a:t>Deudas en el sistema financiero, CMF</a:t>
            </a:r>
            <a:endParaRPr lang="es-CL" sz="3600" b="1" dirty="0">
              <a:solidFill>
                <a:schemeClr val="bg1"/>
              </a:solidFill>
              <a:latin typeface="DINPro-Bold" panose="02000503030000020004" pitchFamily="50" charset="0"/>
            </a:endParaRPr>
          </a:p>
        </p:txBody>
      </p:sp>
    </p:spTree>
    <p:extLst>
      <p:ext uri="{BB962C8B-B14F-4D97-AF65-F5344CB8AC3E}">
        <p14:creationId xmlns:p14="http://schemas.microsoft.com/office/powerpoint/2010/main" val="1323111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Deudas CMF por regiones</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682181" y="1913044"/>
            <a:ext cx="3385449" cy="3416320"/>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términos globales las empresas proveedoras que tienen incumplimiento de sus obligaciones en el sistema financiero es bajo. </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Antofagasta el 12% tiene deudas morosas, vencida o castigadas; en Metropolitana  un 5% y en otras regiones un 11%.  </a:t>
            </a:r>
          </a:p>
          <a:p>
            <a:pPr algn="just"/>
            <a:endParaRPr lang="es-ES" dirty="0">
              <a:solidFill>
                <a:schemeClr val="tx1">
                  <a:lumMod val="65000"/>
                  <a:lumOff val="35000"/>
                </a:schemeClr>
              </a:solidFill>
              <a:latin typeface="DINPro-Medium" panose="02000503030000020004" pitchFamily="50" charset="0"/>
            </a:endParaRPr>
          </a:p>
        </p:txBody>
      </p:sp>
      <p:graphicFrame>
        <p:nvGraphicFramePr>
          <p:cNvPr id="3" name="Gráfico 2">
            <a:extLst>
              <a:ext uri="{FF2B5EF4-FFF2-40B4-BE49-F238E27FC236}">
                <a16:creationId xmlns:a16="http://schemas.microsoft.com/office/drawing/2014/main" id="{8EF4EA4F-8ABE-4995-BF5D-D836D64AB7B1}"/>
              </a:ext>
            </a:extLst>
          </p:cNvPr>
          <p:cNvGraphicFramePr/>
          <p:nvPr>
            <p:extLst>
              <p:ext uri="{D42A27DB-BD31-4B8C-83A1-F6EECF244321}">
                <p14:modId xmlns:p14="http://schemas.microsoft.com/office/powerpoint/2010/main" val="2362670610"/>
              </p:ext>
            </p:extLst>
          </p:nvPr>
        </p:nvGraphicFramePr>
        <p:xfrm>
          <a:off x="285650" y="1176423"/>
          <a:ext cx="8396531" cy="51405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14378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Deudas CMF por tamaño</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682181" y="1913044"/>
            <a:ext cx="3385449" cy="3693319"/>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El análisis por tamaño de empresas, revela que todos los segmentos muestran un bajo incumplimiento de sus obligaciones en el sistema financiero. </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Sólo entre 8% y 9% de las empresas de los 4 segmentos de tamaño al 2023, muestran deudas morosas, vencidas o castigadas.</a:t>
            </a:r>
          </a:p>
          <a:p>
            <a:pPr algn="just"/>
            <a:endParaRPr lang="es-ES" dirty="0">
              <a:solidFill>
                <a:schemeClr val="tx1">
                  <a:lumMod val="65000"/>
                  <a:lumOff val="35000"/>
                </a:schemeClr>
              </a:solidFill>
              <a:latin typeface="DINPro-Medium" panose="02000503030000020004" pitchFamily="50" charset="0"/>
            </a:endParaRPr>
          </a:p>
        </p:txBody>
      </p:sp>
      <p:graphicFrame>
        <p:nvGraphicFramePr>
          <p:cNvPr id="2" name="Gráfico 1">
            <a:extLst>
              <a:ext uri="{FF2B5EF4-FFF2-40B4-BE49-F238E27FC236}">
                <a16:creationId xmlns:a16="http://schemas.microsoft.com/office/drawing/2014/main" id="{23C4975C-AB7F-402C-8D0F-85682F561004}"/>
              </a:ext>
            </a:extLst>
          </p:cNvPr>
          <p:cNvGraphicFramePr/>
          <p:nvPr>
            <p:extLst>
              <p:ext uri="{D42A27DB-BD31-4B8C-83A1-F6EECF244321}">
                <p14:modId xmlns:p14="http://schemas.microsoft.com/office/powerpoint/2010/main" val="3374522386"/>
              </p:ext>
            </p:extLst>
          </p:nvPr>
        </p:nvGraphicFramePr>
        <p:xfrm>
          <a:off x="329391" y="1109749"/>
          <a:ext cx="8278900" cy="55218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3284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Deudas CMF región de Antofagasta</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599053" y="1701958"/>
            <a:ext cx="3385449" cy="3970318"/>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pequeñas y grandes muestran mejores desempeños. Al 2023 en las pequeñas, sólo un 9% de ellas tienen obligaciones impagas en el sistema financiero; y las grandes sólo un 5,6%.</a:t>
            </a:r>
          </a:p>
          <a:p>
            <a:pPr algn="just"/>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empresas medianas menor al 2023, el 16% de ellas tienen obligaciones impagas en el sistema financiero; y en las medianas mayor el 15%.</a:t>
            </a:r>
          </a:p>
          <a:p>
            <a:pPr algn="just"/>
            <a:endParaRPr lang="es-ES" dirty="0">
              <a:solidFill>
                <a:schemeClr val="tx1">
                  <a:lumMod val="65000"/>
                  <a:lumOff val="35000"/>
                </a:schemeClr>
              </a:solidFill>
              <a:latin typeface="DINPro-Medium" panose="02000503030000020004" pitchFamily="50" charset="0"/>
            </a:endParaRPr>
          </a:p>
        </p:txBody>
      </p:sp>
      <p:graphicFrame>
        <p:nvGraphicFramePr>
          <p:cNvPr id="3" name="Gráfico 2">
            <a:extLst>
              <a:ext uri="{FF2B5EF4-FFF2-40B4-BE49-F238E27FC236}">
                <a16:creationId xmlns:a16="http://schemas.microsoft.com/office/drawing/2014/main" id="{3806F4B9-B864-42E5-91DA-D52F48DFFA01}"/>
              </a:ext>
            </a:extLst>
          </p:cNvPr>
          <p:cNvGraphicFramePr/>
          <p:nvPr>
            <p:extLst>
              <p:ext uri="{D42A27DB-BD31-4B8C-83A1-F6EECF244321}">
                <p14:modId xmlns:p14="http://schemas.microsoft.com/office/powerpoint/2010/main" val="461158863"/>
              </p:ext>
            </p:extLst>
          </p:nvPr>
        </p:nvGraphicFramePr>
        <p:xfrm>
          <a:off x="400742" y="1185724"/>
          <a:ext cx="8198311" cy="51479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96234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AD3F7D-524C-4EDE-8BDF-7F4C9EC90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403" cy="6858000"/>
          </a:xfrm>
          <a:prstGeom prst="rect">
            <a:avLst/>
          </a:prstGeom>
        </p:spPr>
      </p:pic>
      <p:sp>
        <p:nvSpPr>
          <p:cNvPr id="6" name="Rectángulo: esquinas redondeadas 5">
            <a:extLst>
              <a:ext uri="{FF2B5EF4-FFF2-40B4-BE49-F238E27FC236}">
                <a16:creationId xmlns:a16="http://schemas.microsoft.com/office/drawing/2014/main" id="{2077E656-A286-4E01-9F3E-C8C169025FC5}"/>
              </a:ext>
            </a:extLst>
          </p:cNvPr>
          <p:cNvSpPr/>
          <p:nvPr/>
        </p:nvSpPr>
        <p:spPr>
          <a:xfrm>
            <a:off x="-111970" y="419881"/>
            <a:ext cx="4553339" cy="746449"/>
          </a:xfrm>
          <a:prstGeom prst="round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solidFill>
                  <a:schemeClr val="tx1"/>
                </a:solidFill>
                <a:latin typeface="DINPro-Bold" panose="02000503030000020004" pitchFamily="50" charset="0"/>
              </a:rPr>
              <a:t>Nuestra Plataforma</a:t>
            </a:r>
            <a:endParaRPr lang="es-CL" sz="3200" dirty="0">
              <a:solidFill>
                <a:schemeClr val="tx1"/>
              </a:solidFill>
              <a:latin typeface="DINPro-Bold" panose="02000503030000020004" pitchFamily="50" charset="0"/>
            </a:endParaRPr>
          </a:p>
        </p:txBody>
      </p:sp>
      <p:pic>
        <p:nvPicPr>
          <p:cNvPr id="5" name="Imagen 4">
            <a:extLst>
              <a:ext uri="{FF2B5EF4-FFF2-40B4-BE49-F238E27FC236}">
                <a16:creationId xmlns:a16="http://schemas.microsoft.com/office/drawing/2014/main" id="{6EFEE4FA-3E4D-465C-8521-2C74A654C311}"/>
              </a:ext>
            </a:extLst>
          </p:cNvPr>
          <p:cNvPicPr>
            <a:picLocks noChangeAspect="1"/>
          </p:cNvPicPr>
          <p:nvPr/>
        </p:nvPicPr>
        <p:blipFill rotWithShape="1">
          <a:blip r:embed="rId3">
            <a:extLst>
              <a:ext uri="{28A0092B-C50C-407E-A947-70E740481C1C}">
                <a14:useLocalDpi xmlns:a14="http://schemas.microsoft.com/office/drawing/2010/main" val="0"/>
              </a:ext>
            </a:extLst>
          </a:blip>
          <a:srcRect t="13326" b="2300"/>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55587210-E416-4EC3-95AC-FF488701D6D1}"/>
              </a:ext>
            </a:extLst>
          </p:cNvPr>
          <p:cNvSpPr/>
          <p:nvPr/>
        </p:nvSpPr>
        <p:spPr>
          <a:xfrm>
            <a:off x="-21403" y="0"/>
            <a:ext cx="12213403" cy="6858000"/>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CuadroTexto 1">
            <a:extLst>
              <a:ext uri="{FF2B5EF4-FFF2-40B4-BE49-F238E27FC236}">
                <a16:creationId xmlns:a16="http://schemas.microsoft.com/office/drawing/2014/main" id="{FF628BDB-70E9-45BA-AFAB-4377D6C43946}"/>
              </a:ext>
            </a:extLst>
          </p:cNvPr>
          <p:cNvSpPr txBox="1"/>
          <p:nvPr/>
        </p:nvSpPr>
        <p:spPr>
          <a:xfrm>
            <a:off x="1961774" y="2939580"/>
            <a:ext cx="8247048" cy="646331"/>
          </a:xfrm>
          <a:prstGeom prst="rect">
            <a:avLst/>
          </a:prstGeom>
          <a:solidFill>
            <a:srgbClr val="FFFFFF">
              <a:alpha val="52000"/>
            </a:srgbClr>
          </a:solidFill>
        </p:spPr>
        <p:txBody>
          <a:bodyPr wrap="square" rtlCol="0">
            <a:spAutoFit/>
          </a:bodyPr>
          <a:lstStyle/>
          <a:p>
            <a:pPr algn="ctr"/>
            <a:r>
              <a:rPr lang="es-ES" sz="3600" b="1" dirty="0">
                <a:solidFill>
                  <a:schemeClr val="bg1"/>
                </a:solidFill>
                <a:latin typeface="DINPro-Bold" panose="02000503030000020004" pitchFamily="50" charset="0"/>
              </a:rPr>
              <a:t>Equidad de género</a:t>
            </a:r>
            <a:endParaRPr lang="es-CL" sz="3600" b="1" dirty="0">
              <a:solidFill>
                <a:schemeClr val="bg1"/>
              </a:solidFill>
              <a:latin typeface="DINPro-Bold" panose="02000503030000020004" pitchFamily="50" charset="0"/>
            </a:endParaRPr>
          </a:p>
        </p:txBody>
      </p:sp>
    </p:spTree>
    <p:extLst>
      <p:ext uri="{BB962C8B-B14F-4D97-AF65-F5344CB8AC3E}">
        <p14:creationId xmlns:p14="http://schemas.microsoft.com/office/powerpoint/2010/main" val="11146156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Equidad de género por región a nivel nacional</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589818" y="1536205"/>
            <a:ext cx="3385449" cy="4524315"/>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A nivel nacional un 74% de las empresas proveedoras tienen contratadas mujeres en el rango de 0-30%; un 20% en el rango 30-60% y un 6% en el rango de más de 60% de mujeres contratadas.</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 región de Antofagasta el 70% de las empresas tienen contratadas mujeres en el rango de 0-30%; 21% en el rango de 30-60% y un 8% en el rango de más de 60% mujeres contratadas.  </a:t>
            </a:r>
          </a:p>
          <a:p>
            <a:pPr algn="just"/>
            <a:endParaRPr lang="es-ES" dirty="0">
              <a:solidFill>
                <a:schemeClr val="tx1">
                  <a:lumMod val="65000"/>
                  <a:lumOff val="35000"/>
                </a:schemeClr>
              </a:solidFill>
              <a:latin typeface="DINPro-Medium" panose="02000503030000020004" pitchFamily="50" charset="0"/>
            </a:endParaRPr>
          </a:p>
        </p:txBody>
      </p:sp>
      <p:graphicFrame>
        <p:nvGraphicFramePr>
          <p:cNvPr id="2" name="Gráfico 1">
            <a:extLst>
              <a:ext uri="{FF2B5EF4-FFF2-40B4-BE49-F238E27FC236}">
                <a16:creationId xmlns:a16="http://schemas.microsoft.com/office/drawing/2014/main" id="{6A2D149B-6EC9-5690-2B1F-357C7A3E9B01}"/>
              </a:ext>
            </a:extLst>
          </p:cNvPr>
          <p:cNvGraphicFramePr/>
          <p:nvPr>
            <p:extLst>
              <p:ext uri="{D42A27DB-BD31-4B8C-83A1-F6EECF244321}">
                <p14:modId xmlns:p14="http://schemas.microsoft.com/office/powerpoint/2010/main" val="2228060676"/>
              </p:ext>
            </p:extLst>
          </p:nvPr>
        </p:nvGraphicFramePr>
        <p:xfrm>
          <a:off x="370181" y="1093355"/>
          <a:ext cx="8219637" cy="52058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657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B5612-F253-457B-A916-69DFCBE4543A}"/>
              </a:ext>
            </a:extLst>
          </p:cNvPr>
          <p:cNvSpPr txBox="1"/>
          <p:nvPr/>
        </p:nvSpPr>
        <p:spPr>
          <a:xfrm>
            <a:off x="1708508" y="300873"/>
            <a:ext cx="8478807"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Número total de empresas proveedoras</a:t>
            </a:r>
          </a:p>
        </p:txBody>
      </p:sp>
      <p:graphicFrame>
        <p:nvGraphicFramePr>
          <p:cNvPr id="4" name="Gráfico 3">
            <a:extLst>
              <a:ext uri="{FF2B5EF4-FFF2-40B4-BE49-F238E27FC236}">
                <a16:creationId xmlns:a16="http://schemas.microsoft.com/office/drawing/2014/main" id="{2A4BC8E9-3ABA-6D47-B0B8-24C2891FC49A}"/>
              </a:ext>
            </a:extLst>
          </p:cNvPr>
          <p:cNvGraphicFramePr>
            <a:graphicFrameLocks/>
          </p:cNvGraphicFramePr>
          <p:nvPr>
            <p:extLst>
              <p:ext uri="{D42A27DB-BD31-4B8C-83A1-F6EECF244321}">
                <p14:modId xmlns:p14="http://schemas.microsoft.com/office/powerpoint/2010/main" val="3288601075"/>
              </p:ext>
            </p:extLst>
          </p:nvPr>
        </p:nvGraphicFramePr>
        <p:xfrm>
          <a:off x="217482" y="1057399"/>
          <a:ext cx="6312626" cy="5167910"/>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09727575-D6FC-F485-5BBA-2D7147084F37}"/>
              </a:ext>
            </a:extLst>
          </p:cNvPr>
          <p:cNvSpPr txBox="1"/>
          <p:nvPr/>
        </p:nvSpPr>
        <p:spPr>
          <a:xfrm>
            <a:off x="6770254" y="1440751"/>
            <a:ext cx="5107709" cy="4401205"/>
          </a:xfrm>
          <a:prstGeom prst="rect">
            <a:avLst/>
          </a:prstGeom>
          <a:noFill/>
        </p:spPr>
        <p:txBody>
          <a:bodyPr wrap="square" rtlCol="0">
            <a:spAutoFit/>
          </a:bodyPr>
          <a:lstStyle/>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Principalmente las empresas tienen su casa matriz en la Región Metropolitana con un 51% del total de empresas registradas en Sicep.</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29% de las empresas tienen su casa matriz en la región de Antofagasta.</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20% de las empresas tienen su casa matriz en otras regiones del país (Arica y Parinacota, Tarapacá, Atacama, Coquimbo, Valparaíso, O’Higgins, Maule, Bío-Bío, Araucanía, Los Ríos, Los lagos).</a:t>
            </a:r>
          </a:p>
          <a:p>
            <a:pPr algn="just"/>
            <a:endParaRPr lang="es-ES" sz="2000" dirty="0">
              <a:solidFill>
                <a:schemeClr val="tx1">
                  <a:lumMod val="65000"/>
                  <a:lumOff val="35000"/>
                </a:schemeClr>
              </a:solidFill>
              <a:latin typeface="DINPro-Medium" panose="02000503030000020004" pitchFamily="50" charset="0"/>
            </a:endParaRPr>
          </a:p>
        </p:txBody>
      </p:sp>
    </p:spTree>
    <p:extLst>
      <p:ext uri="{BB962C8B-B14F-4D97-AF65-F5344CB8AC3E}">
        <p14:creationId xmlns:p14="http://schemas.microsoft.com/office/powerpoint/2010/main" val="22411893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Equidad de género por tamaño a nivel nacional</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599055" y="1157514"/>
            <a:ext cx="3385449" cy="5632311"/>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Al analizar por tamaños, se concluye que las empresas grandes tienen menores resultados; el 82% de ellas al 2023 tienen contratadas mujeres en el rango de 0-30% y sólo un 4% en el rango de más de 60%.</a:t>
            </a:r>
          </a:p>
          <a:p>
            <a:pPr algn="just"/>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pequeñas empresas son las que muestran mejor resultado en equidad de género; un 66% de las empresas se sitúan  en el rango de 0-30%; 23% en el rango de 30-60% y el 11% de las empresas en el rango de más de 60% de mujeres contratadas. </a:t>
            </a:r>
          </a:p>
          <a:p>
            <a:pPr algn="just"/>
            <a:endParaRPr lang="es-ES" dirty="0">
              <a:solidFill>
                <a:schemeClr val="tx1">
                  <a:lumMod val="65000"/>
                  <a:lumOff val="35000"/>
                </a:schemeClr>
              </a:solidFill>
              <a:latin typeface="DINPro-Medium" panose="02000503030000020004" pitchFamily="50" charset="0"/>
            </a:endParaRPr>
          </a:p>
        </p:txBody>
      </p:sp>
      <p:graphicFrame>
        <p:nvGraphicFramePr>
          <p:cNvPr id="3" name="Gráfico 2">
            <a:extLst>
              <a:ext uri="{FF2B5EF4-FFF2-40B4-BE49-F238E27FC236}">
                <a16:creationId xmlns:a16="http://schemas.microsoft.com/office/drawing/2014/main" id="{7EC2DE4A-BA65-D89F-883C-304A4A813F3B}"/>
              </a:ext>
            </a:extLst>
          </p:cNvPr>
          <p:cNvGraphicFramePr/>
          <p:nvPr>
            <p:extLst>
              <p:ext uri="{D42A27DB-BD31-4B8C-83A1-F6EECF244321}">
                <p14:modId xmlns:p14="http://schemas.microsoft.com/office/powerpoint/2010/main" val="164685680"/>
              </p:ext>
            </p:extLst>
          </p:nvPr>
        </p:nvGraphicFramePr>
        <p:xfrm>
          <a:off x="483869" y="1010977"/>
          <a:ext cx="7967403" cy="5472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37348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Equidad de género región de Antofagasta</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599055" y="1157514"/>
            <a:ext cx="3385449" cy="5078313"/>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 región de Antofagasta en términos porcentuales, las pequeñas empresas son las que más contratan mujeres respecto de los otros segmentos; 23% de las empresas en el rango de 30-60% y un 13% de las empresas en el rango de más de 60% de mujeres contratadas.</a:t>
            </a:r>
          </a:p>
          <a:p>
            <a:pPr algn="just"/>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empresas grandes un 12% de ellas tienen contratadas mujeres en el rango de 30-60% y sólo un 6% en el rango de más de 60% de mujeres contratadas. </a:t>
            </a:r>
          </a:p>
          <a:p>
            <a:pPr algn="just"/>
            <a:endParaRPr lang="es-ES" dirty="0">
              <a:solidFill>
                <a:schemeClr val="tx1">
                  <a:lumMod val="65000"/>
                  <a:lumOff val="35000"/>
                </a:schemeClr>
              </a:solidFill>
              <a:latin typeface="DINPro-Medium" panose="02000503030000020004" pitchFamily="50" charset="0"/>
            </a:endParaRPr>
          </a:p>
        </p:txBody>
      </p:sp>
      <p:graphicFrame>
        <p:nvGraphicFramePr>
          <p:cNvPr id="2" name="Gráfico 1">
            <a:extLst>
              <a:ext uri="{FF2B5EF4-FFF2-40B4-BE49-F238E27FC236}">
                <a16:creationId xmlns:a16="http://schemas.microsoft.com/office/drawing/2014/main" id="{8D886876-BCF3-7A80-0FE1-108970985A80}"/>
              </a:ext>
            </a:extLst>
          </p:cNvPr>
          <p:cNvGraphicFramePr/>
          <p:nvPr>
            <p:extLst>
              <p:ext uri="{D42A27DB-BD31-4B8C-83A1-F6EECF244321}">
                <p14:modId xmlns:p14="http://schemas.microsoft.com/office/powerpoint/2010/main" val="2809753075"/>
              </p:ext>
            </p:extLst>
          </p:nvPr>
        </p:nvGraphicFramePr>
        <p:xfrm>
          <a:off x="446924" y="983819"/>
          <a:ext cx="8032057" cy="5474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51855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AD3F7D-524C-4EDE-8BDF-7F4C9EC90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403" cy="6858000"/>
          </a:xfrm>
          <a:prstGeom prst="rect">
            <a:avLst/>
          </a:prstGeom>
        </p:spPr>
      </p:pic>
      <p:sp>
        <p:nvSpPr>
          <p:cNvPr id="6" name="Rectángulo: esquinas redondeadas 5">
            <a:extLst>
              <a:ext uri="{FF2B5EF4-FFF2-40B4-BE49-F238E27FC236}">
                <a16:creationId xmlns:a16="http://schemas.microsoft.com/office/drawing/2014/main" id="{2077E656-A286-4E01-9F3E-C8C169025FC5}"/>
              </a:ext>
            </a:extLst>
          </p:cNvPr>
          <p:cNvSpPr/>
          <p:nvPr/>
        </p:nvSpPr>
        <p:spPr>
          <a:xfrm>
            <a:off x="-111970" y="419881"/>
            <a:ext cx="4553339" cy="746449"/>
          </a:xfrm>
          <a:prstGeom prst="round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solidFill>
                  <a:schemeClr val="tx1"/>
                </a:solidFill>
                <a:latin typeface="DINPro-Bold" panose="02000503030000020004" pitchFamily="50" charset="0"/>
              </a:rPr>
              <a:t>Nuestra Plataforma</a:t>
            </a:r>
            <a:endParaRPr lang="es-CL" sz="3200" dirty="0">
              <a:solidFill>
                <a:schemeClr val="tx1"/>
              </a:solidFill>
              <a:latin typeface="DINPro-Bold" panose="02000503030000020004" pitchFamily="50" charset="0"/>
            </a:endParaRPr>
          </a:p>
        </p:txBody>
      </p:sp>
      <p:pic>
        <p:nvPicPr>
          <p:cNvPr id="5" name="Imagen 4">
            <a:extLst>
              <a:ext uri="{FF2B5EF4-FFF2-40B4-BE49-F238E27FC236}">
                <a16:creationId xmlns:a16="http://schemas.microsoft.com/office/drawing/2014/main" id="{6EFEE4FA-3E4D-465C-8521-2C74A654C311}"/>
              </a:ext>
            </a:extLst>
          </p:cNvPr>
          <p:cNvPicPr>
            <a:picLocks noChangeAspect="1"/>
          </p:cNvPicPr>
          <p:nvPr/>
        </p:nvPicPr>
        <p:blipFill rotWithShape="1">
          <a:blip r:embed="rId3">
            <a:extLst>
              <a:ext uri="{28A0092B-C50C-407E-A947-70E740481C1C}">
                <a14:useLocalDpi xmlns:a14="http://schemas.microsoft.com/office/drawing/2010/main" val="0"/>
              </a:ext>
            </a:extLst>
          </a:blip>
          <a:srcRect t="13326" b="2300"/>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55587210-E416-4EC3-95AC-FF488701D6D1}"/>
              </a:ext>
            </a:extLst>
          </p:cNvPr>
          <p:cNvSpPr/>
          <p:nvPr/>
        </p:nvSpPr>
        <p:spPr>
          <a:xfrm>
            <a:off x="-21403" y="0"/>
            <a:ext cx="12213403" cy="6858000"/>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CuadroTexto 1">
            <a:extLst>
              <a:ext uri="{FF2B5EF4-FFF2-40B4-BE49-F238E27FC236}">
                <a16:creationId xmlns:a16="http://schemas.microsoft.com/office/drawing/2014/main" id="{FF628BDB-70E9-45BA-AFAB-4377D6C43946}"/>
              </a:ext>
            </a:extLst>
          </p:cNvPr>
          <p:cNvSpPr txBox="1"/>
          <p:nvPr/>
        </p:nvSpPr>
        <p:spPr>
          <a:xfrm>
            <a:off x="1961774" y="2939580"/>
            <a:ext cx="8247048" cy="1200329"/>
          </a:xfrm>
          <a:prstGeom prst="rect">
            <a:avLst/>
          </a:prstGeom>
          <a:solidFill>
            <a:srgbClr val="FFFFFF">
              <a:alpha val="52000"/>
            </a:srgbClr>
          </a:solidFill>
        </p:spPr>
        <p:txBody>
          <a:bodyPr wrap="square" rtlCol="0">
            <a:spAutoFit/>
          </a:bodyPr>
          <a:lstStyle/>
          <a:p>
            <a:pPr algn="ctr"/>
            <a:r>
              <a:rPr lang="es-ES" sz="3600" b="1" dirty="0">
                <a:solidFill>
                  <a:schemeClr val="bg1"/>
                </a:solidFill>
                <a:latin typeface="DINPro-Bold" panose="02000503030000020004" pitchFamily="50" charset="0"/>
              </a:rPr>
              <a:t>Contratación de mano de obra local Región de Antofagasta</a:t>
            </a:r>
            <a:endParaRPr lang="es-CL" sz="3600" b="1" dirty="0">
              <a:solidFill>
                <a:schemeClr val="bg1"/>
              </a:solidFill>
              <a:latin typeface="DINPro-Bold" panose="02000503030000020004" pitchFamily="50" charset="0"/>
            </a:endParaRPr>
          </a:p>
        </p:txBody>
      </p:sp>
    </p:spTree>
    <p:extLst>
      <p:ext uri="{BB962C8B-B14F-4D97-AF65-F5344CB8AC3E}">
        <p14:creationId xmlns:p14="http://schemas.microsoft.com/office/powerpoint/2010/main" val="42113024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Mano de obra local región de Antofagasta</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599055" y="1157514"/>
            <a:ext cx="3385449" cy="5078313"/>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 región de Antofagasta, un 79% de las empresas contrata mano de obra local en el rango de 60-100% de personal contratado.</a:t>
            </a:r>
          </a:p>
          <a:p>
            <a:pPr algn="just"/>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pequeñas empresas con 82% en el rango entre 60-100% de personal contratado; las medianas menor un 77% de las empresas.</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Las medianas mayor con 77% de empresas en el rango entre 60-100% de personal contratado; las grandes con un 77% de las empresas.</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p:txBody>
      </p:sp>
      <p:graphicFrame>
        <p:nvGraphicFramePr>
          <p:cNvPr id="3" name="Gráfico 2">
            <a:extLst>
              <a:ext uri="{FF2B5EF4-FFF2-40B4-BE49-F238E27FC236}">
                <a16:creationId xmlns:a16="http://schemas.microsoft.com/office/drawing/2014/main" id="{A8B2D750-4CEE-41D9-839E-F161C9CA2D18}"/>
              </a:ext>
            </a:extLst>
          </p:cNvPr>
          <p:cNvGraphicFramePr/>
          <p:nvPr>
            <p:extLst>
              <p:ext uri="{D42A27DB-BD31-4B8C-83A1-F6EECF244321}">
                <p14:modId xmlns:p14="http://schemas.microsoft.com/office/powerpoint/2010/main" val="1882625606"/>
              </p:ext>
            </p:extLst>
          </p:nvPr>
        </p:nvGraphicFramePr>
        <p:xfrm>
          <a:off x="445885" y="778210"/>
          <a:ext cx="8153170" cy="5853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52254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Mano de obra local región de Antofagasta</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599055" y="1157514"/>
            <a:ext cx="3385449" cy="5632311"/>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 región de Antofagasta, la contratación de mano de obra local de sucursales, es menor respecto de las empresas con casa matriz en la región.</a:t>
            </a:r>
          </a:p>
          <a:p>
            <a:pPr algn="just"/>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pequeñas empresas, las sucursales sólo un 8% de ellas, se ubican en el rango de 60-100% de personal contratado, respecto del 82% de empresas con casa matriz. </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empresas grandes, las sucursales un 23% de ellas, se ubican en el rango de 60-100% de personal contratado, frente del 70% de empresas con casa matriz. </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p:txBody>
      </p:sp>
      <p:graphicFrame>
        <p:nvGraphicFramePr>
          <p:cNvPr id="2" name="Gráfico 1">
            <a:extLst>
              <a:ext uri="{FF2B5EF4-FFF2-40B4-BE49-F238E27FC236}">
                <a16:creationId xmlns:a16="http://schemas.microsoft.com/office/drawing/2014/main" id="{EBAE8AA5-A96F-48BF-ADFF-4B6CA1B6799A}"/>
              </a:ext>
            </a:extLst>
          </p:cNvPr>
          <p:cNvGraphicFramePr/>
          <p:nvPr>
            <p:extLst>
              <p:ext uri="{D42A27DB-BD31-4B8C-83A1-F6EECF244321}">
                <p14:modId xmlns:p14="http://schemas.microsoft.com/office/powerpoint/2010/main" val="1067640585"/>
              </p:ext>
            </p:extLst>
          </p:nvPr>
        </p:nvGraphicFramePr>
        <p:xfrm>
          <a:off x="473478" y="861176"/>
          <a:ext cx="8005503" cy="56504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84639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AD3F7D-524C-4EDE-8BDF-7F4C9EC90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403" cy="6858000"/>
          </a:xfrm>
          <a:prstGeom prst="rect">
            <a:avLst/>
          </a:prstGeom>
        </p:spPr>
      </p:pic>
      <p:sp>
        <p:nvSpPr>
          <p:cNvPr id="6" name="Rectángulo: esquinas redondeadas 5">
            <a:extLst>
              <a:ext uri="{FF2B5EF4-FFF2-40B4-BE49-F238E27FC236}">
                <a16:creationId xmlns:a16="http://schemas.microsoft.com/office/drawing/2014/main" id="{2077E656-A286-4E01-9F3E-C8C169025FC5}"/>
              </a:ext>
            </a:extLst>
          </p:cNvPr>
          <p:cNvSpPr/>
          <p:nvPr/>
        </p:nvSpPr>
        <p:spPr>
          <a:xfrm>
            <a:off x="-111970" y="419881"/>
            <a:ext cx="4553339" cy="746449"/>
          </a:xfrm>
          <a:prstGeom prst="round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solidFill>
                  <a:schemeClr val="tx1"/>
                </a:solidFill>
                <a:latin typeface="DINPro-Bold" panose="02000503030000020004" pitchFamily="50" charset="0"/>
              </a:rPr>
              <a:t>Nuestra Plataforma</a:t>
            </a:r>
            <a:endParaRPr lang="es-CL" sz="3200" dirty="0">
              <a:solidFill>
                <a:schemeClr val="tx1"/>
              </a:solidFill>
              <a:latin typeface="DINPro-Bold" panose="02000503030000020004" pitchFamily="50" charset="0"/>
            </a:endParaRPr>
          </a:p>
        </p:txBody>
      </p:sp>
      <p:pic>
        <p:nvPicPr>
          <p:cNvPr id="5" name="Imagen 4">
            <a:extLst>
              <a:ext uri="{FF2B5EF4-FFF2-40B4-BE49-F238E27FC236}">
                <a16:creationId xmlns:a16="http://schemas.microsoft.com/office/drawing/2014/main" id="{6EFEE4FA-3E4D-465C-8521-2C74A654C311}"/>
              </a:ext>
            </a:extLst>
          </p:cNvPr>
          <p:cNvPicPr>
            <a:picLocks noChangeAspect="1"/>
          </p:cNvPicPr>
          <p:nvPr/>
        </p:nvPicPr>
        <p:blipFill rotWithShape="1">
          <a:blip r:embed="rId3">
            <a:extLst>
              <a:ext uri="{28A0092B-C50C-407E-A947-70E740481C1C}">
                <a14:useLocalDpi xmlns:a14="http://schemas.microsoft.com/office/drawing/2010/main" val="0"/>
              </a:ext>
            </a:extLst>
          </a:blip>
          <a:srcRect t="13326" b="2300"/>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55587210-E416-4EC3-95AC-FF488701D6D1}"/>
              </a:ext>
            </a:extLst>
          </p:cNvPr>
          <p:cNvSpPr/>
          <p:nvPr/>
        </p:nvSpPr>
        <p:spPr>
          <a:xfrm>
            <a:off x="-21403" y="0"/>
            <a:ext cx="12213403" cy="6858000"/>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CuadroTexto 1">
            <a:extLst>
              <a:ext uri="{FF2B5EF4-FFF2-40B4-BE49-F238E27FC236}">
                <a16:creationId xmlns:a16="http://schemas.microsoft.com/office/drawing/2014/main" id="{FF628BDB-70E9-45BA-AFAB-4377D6C43946}"/>
              </a:ext>
            </a:extLst>
          </p:cNvPr>
          <p:cNvSpPr txBox="1"/>
          <p:nvPr/>
        </p:nvSpPr>
        <p:spPr>
          <a:xfrm>
            <a:off x="1961774" y="2939580"/>
            <a:ext cx="8247048" cy="646331"/>
          </a:xfrm>
          <a:prstGeom prst="rect">
            <a:avLst/>
          </a:prstGeom>
          <a:solidFill>
            <a:srgbClr val="FFFFFF">
              <a:alpha val="52000"/>
            </a:srgbClr>
          </a:solidFill>
        </p:spPr>
        <p:txBody>
          <a:bodyPr wrap="square" rtlCol="0">
            <a:spAutoFit/>
          </a:bodyPr>
          <a:lstStyle/>
          <a:p>
            <a:pPr algn="ctr"/>
            <a:r>
              <a:rPr lang="es-ES" sz="3600" b="1" dirty="0">
                <a:solidFill>
                  <a:schemeClr val="bg1"/>
                </a:solidFill>
                <a:latin typeface="DINPro-Bold" panose="02000503030000020004" pitchFamily="50" charset="0"/>
              </a:rPr>
              <a:t>Inclusión Laboral</a:t>
            </a:r>
            <a:endParaRPr lang="es-CL" sz="3600" b="1" dirty="0">
              <a:solidFill>
                <a:schemeClr val="bg1"/>
              </a:solidFill>
              <a:latin typeface="DINPro-Bold" panose="02000503030000020004" pitchFamily="50" charset="0"/>
            </a:endParaRPr>
          </a:p>
        </p:txBody>
      </p:sp>
    </p:spTree>
    <p:extLst>
      <p:ext uri="{BB962C8B-B14F-4D97-AF65-F5344CB8AC3E}">
        <p14:creationId xmlns:p14="http://schemas.microsoft.com/office/powerpoint/2010/main" val="16326008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Inclusión Laboral a nivel nacional por región</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238835" y="1157513"/>
            <a:ext cx="3385449" cy="5078313"/>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La región Metropolitana muestra mejores resultados en inclusión laboral y se explica porque las empresas medianas mayor y grandes tienen su casa matriz en Santiago y por ley deben tener inclusión laboral (100 o más trabajadores contratados).</a:t>
            </a:r>
          </a:p>
          <a:p>
            <a:pPr algn="just"/>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 Metropolitana un 18% de empresas tienen una inclusión laboral del 1% del total de contratados; 3% de las empresas en el rango de 1-3% de inclusión laboral y 5% de las empresas con inclusión laboral del 3% de contratados.</a:t>
            </a:r>
          </a:p>
        </p:txBody>
      </p:sp>
      <p:graphicFrame>
        <p:nvGraphicFramePr>
          <p:cNvPr id="2" name="Gráfico 1">
            <a:extLst>
              <a:ext uri="{FF2B5EF4-FFF2-40B4-BE49-F238E27FC236}">
                <a16:creationId xmlns:a16="http://schemas.microsoft.com/office/drawing/2014/main" id="{44AA4991-573E-42C2-8B23-3B3B15193CAA}"/>
              </a:ext>
            </a:extLst>
          </p:cNvPr>
          <p:cNvGraphicFramePr/>
          <p:nvPr>
            <p:extLst>
              <p:ext uri="{D42A27DB-BD31-4B8C-83A1-F6EECF244321}">
                <p14:modId xmlns:p14="http://schemas.microsoft.com/office/powerpoint/2010/main" val="1370108722"/>
              </p:ext>
            </p:extLst>
          </p:nvPr>
        </p:nvGraphicFramePr>
        <p:xfrm>
          <a:off x="75679" y="1157513"/>
          <a:ext cx="8523375" cy="53171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7824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2BE47B-C356-4DF4-A8E1-6BAEB1CDAF5D}"/>
              </a:ext>
            </a:extLst>
          </p:cNvPr>
          <p:cNvSpPr txBox="1"/>
          <p:nvPr/>
        </p:nvSpPr>
        <p:spPr>
          <a:xfrm>
            <a:off x="591855" y="226366"/>
            <a:ext cx="10611853"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Inclusión Laboral a nivel nacional por tamaño</a:t>
            </a:r>
          </a:p>
        </p:txBody>
      </p:sp>
      <p:sp>
        <p:nvSpPr>
          <p:cNvPr id="4" name="CuadroTexto 3">
            <a:extLst>
              <a:ext uri="{FF2B5EF4-FFF2-40B4-BE49-F238E27FC236}">
                <a16:creationId xmlns:a16="http://schemas.microsoft.com/office/drawing/2014/main" id="{8976D1DF-7470-95BF-D395-46D7CB8C7007}"/>
              </a:ext>
            </a:extLst>
          </p:cNvPr>
          <p:cNvSpPr txBox="1"/>
          <p:nvPr/>
        </p:nvSpPr>
        <p:spPr>
          <a:xfrm>
            <a:off x="8312725" y="2123159"/>
            <a:ext cx="3385449" cy="3970318"/>
          </a:xfrm>
          <a:prstGeom prst="rect">
            <a:avLst/>
          </a:prstGeom>
          <a:noFill/>
        </p:spPr>
        <p:txBody>
          <a:bodyPr wrap="square" rtlCol="0">
            <a:spAutoFit/>
          </a:bodyPr>
          <a:lstStyle/>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empresas grandes un 49% de ellas, tienen una inclusión laboral en el rango de contratación del 1% y un 13% de empresas con el 3% de contratación.</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dirty="0">
                <a:solidFill>
                  <a:schemeClr val="tx1">
                    <a:lumMod val="65000"/>
                    <a:lumOff val="35000"/>
                  </a:schemeClr>
                </a:solidFill>
                <a:latin typeface="DINPro-Medium" panose="02000503030000020004" pitchFamily="50" charset="0"/>
              </a:rPr>
              <a:t>En las medianas mayor un 24% de ellas, tienen una inclusión laboral en el rango de contratación del 1% y un 4% de empresas con el 3% de contratación.</a:t>
            </a:r>
          </a:p>
          <a:p>
            <a:pPr marL="342900" indent="-342900" algn="just">
              <a:buFont typeface="Wingdings" panose="05000000000000000000" pitchFamily="2" charset="2"/>
              <a:buChar char="q"/>
            </a:pPr>
            <a:endParaRPr lang="es-ES" dirty="0">
              <a:solidFill>
                <a:schemeClr val="tx1">
                  <a:lumMod val="65000"/>
                  <a:lumOff val="35000"/>
                </a:schemeClr>
              </a:solidFill>
              <a:latin typeface="DINPro-Medium" panose="02000503030000020004" pitchFamily="50" charset="0"/>
            </a:endParaRPr>
          </a:p>
        </p:txBody>
      </p:sp>
      <p:graphicFrame>
        <p:nvGraphicFramePr>
          <p:cNvPr id="3" name="Gráfico 2">
            <a:extLst>
              <a:ext uri="{FF2B5EF4-FFF2-40B4-BE49-F238E27FC236}">
                <a16:creationId xmlns:a16="http://schemas.microsoft.com/office/drawing/2014/main" id="{D4169278-9A96-4F9A-8C24-E088F31FDC2C}"/>
              </a:ext>
            </a:extLst>
          </p:cNvPr>
          <p:cNvGraphicFramePr/>
          <p:nvPr>
            <p:extLst>
              <p:ext uri="{D42A27DB-BD31-4B8C-83A1-F6EECF244321}">
                <p14:modId xmlns:p14="http://schemas.microsoft.com/office/powerpoint/2010/main" val="1437260260"/>
              </p:ext>
            </p:extLst>
          </p:nvPr>
        </p:nvGraphicFramePr>
        <p:xfrm>
          <a:off x="400742" y="919983"/>
          <a:ext cx="7662603" cy="57116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43281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69218FF-60F4-4B1E-8FA9-58C8BA698E5C}"/>
              </a:ext>
            </a:extLst>
          </p:cNvPr>
          <p:cNvPicPr>
            <a:picLocks noChangeAspect="1"/>
          </p:cNvPicPr>
          <p:nvPr/>
        </p:nvPicPr>
        <p:blipFill rotWithShape="1">
          <a:blip r:embed="rId2"/>
          <a:srcRect t="31025" b="17932"/>
          <a:stretch/>
        </p:blipFill>
        <p:spPr>
          <a:xfrm>
            <a:off x="1627384" y="0"/>
            <a:ext cx="5407900" cy="3606382"/>
          </a:xfrm>
          <a:prstGeom prst="rect">
            <a:avLst/>
          </a:prstGeom>
          <a:ln w="57150">
            <a:solidFill>
              <a:srgbClr val="FFFFFF"/>
            </a:solidFill>
          </a:ln>
          <a:effectLst>
            <a:outerShdw blurRad="50800" dist="38100" dir="2700000" algn="tl" rotWithShape="0">
              <a:prstClr val="black">
                <a:alpha val="40000"/>
              </a:prstClr>
            </a:outerShdw>
          </a:effectLst>
        </p:spPr>
      </p:pic>
      <p:pic>
        <p:nvPicPr>
          <p:cNvPr id="5" name="Picture 2">
            <a:extLst>
              <a:ext uri="{FF2B5EF4-FFF2-40B4-BE49-F238E27FC236}">
                <a16:creationId xmlns:a16="http://schemas.microsoft.com/office/drawing/2014/main" id="{A5676FBD-1DFD-4C2F-94D1-C3E32D5B04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681"/>
          <a:stretch/>
        </p:blipFill>
        <p:spPr bwMode="auto">
          <a:xfrm flipH="1">
            <a:off x="-1" y="0"/>
            <a:ext cx="3424257" cy="3606382"/>
          </a:xfrm>
          <a:prstGeom prst="rect">
            <a:avLst/>
          </a:prstGeom>
          <a:noFill/>
          <a:ln w="57150">
            <a:solidFill>
              <a:srgbClr val="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52087574-0F3C-4C7A-952B-4E04DDF86CA6}"/>
              </a:ext>
            </a:extLst>
          </p:cNvPr>
          <p:cNvPicPr>
            <a:picLocks noChangeAspect="1" noChangeArrowheads="1"/>
          </p:cNvPicPr>
          <p:nvPr/>
        </p:nvPicPr>
        <p:blipFill>
          <a:blip r:embed="rId4" cstate="print"/>
          <a:srcRect/>
          <a:stretch>
            <a:fillRect/>
          </a:stretch>
        </p:blipFill>
        <p:spPr bwMode="auto">
          <a:xfrm>
            <a:off x="1627384" y="3690822"/>
            <a:ext cx="5407904" cy="3167178"/>
          </a:xfrm>
          <a:prstGeom prst="rect">
            <a:avLst/>
          </a:prstGeom>
          <a:ln w="57150">
            <a:solidFill>
              <a:srgbClr val="FFFFFF"/>
            </a:solidFill>
          </a:ln>
          <a:effectLst>
            <a:outerShdw blurRad="50800" dist="38100" dir="2700000" algn="tl" rotWithShape="0">
              <a:prstClr val="black">
                <a:alpha val="40000"/>
              </a:prstClr>
            </a:outerShdw>
          </a:effectLst>
        </p:spPr>
      </p:pic>
      <p:pic>
        <p:nvPicPr>
          <p:cNvPr id="6" name="Imagen 5">
            <a:extLst>
              <a:ext uri="{FF2B5EF4-FFF2-40B4-BE49-F238E27FC236}">
                <a16:creationId xmlns:a16="http://schemas.microsoft.com/office/drawing/2014/main" id="{1146F53E-5F08-4226-B222-6F6E915DE883}"/>
              </a:ext>
            </a:extLst>
          </p:cNvPr>
          <p:cNvPicPr>
            <a:picLocks noChangeAspect="1"/>
          </p:cNvPicPr>
          <p:nvPr/>
        </p:nvPicPr>
        <p:blipFill rotWithShape="1">
          <a:blip r:embed="rId5">
            <a:extLst>
              <a:ext uri="{28A0092B-C50C-407E-A947-70E740481C1C}">
                <a14:useLocalDpi xmlns:a14="http://schemas.microsoft.com/office/drawing/2010/main" val="0"/>
              </a:ext>
            </a:extLst>
          </a:blip>
          <a:srcRect t="13326" r="37527"/>
          <a:stretch/>
        </p:blipFill>
        <p:spPr>
          <a:xfrm flipH="1">
            <a:off x="-1" y="3690822"/>
            <a:ext cx="3424257" cy="3167178"/>
          </a:xfrm>
          <a:prstGeom prst="rect">
            <a:avLst/>
          </a:prstGeom>
          <a:noFill/>
          <a:ln w="57150">
            <a:solidFill>
              <a:srgbClr val="FFFFFF"/>
            </a:solidFill>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219FE625-8549-4639-B814-26066E641054}"/>
              </a:ext>
            </a:extLst>
          </p:cNvPr>
          <p:cNvSpPr txBox="1"/>
          <p:nvPr/>
        </p:nvSpPr>
        <p:spPr>
          <a:xfrm>
            <a:off x="7035284" y="1770273"/>
            <a:ext cx="4987565" cy="1384995"/>
          </a:xfrm>
          <a:prstGeom prst="rect">
            <a:avLst/>
          </a:prstGeom>
          <a:noFill/>
        </p:spPr>
        <p:txBody>
          <a:bodyPr wrap="square" rtlCol="0">
            <a:spAutoFit/>
          </a:bodyPr>
          <a:lstStyle/>
          <a:p>
            <a:pPr algn="ctr"/>
            <a:r>
              <a:rPr lang="es-ES" sz="2800" b="1" dirty="0">
                <a:latin typeface="DINPro-Bold" panose="02000503030000020004" pitchFamily="50" charset="0"/>
              </a:rPr>
              <a:t>BAROMETRO DE PROVEEDORES DE LA INDUSTRIA MINERA</a:t>
            </a:r>
            <a:endParaRPr lang="es-CL" sz="2800" b="1" dirty="0">
              <a:latin typeface="DINPro-Bold" panose="02000503030000020004" pitchFamily="50" charset="0"/>
            </a:endParaRPr>
          </a:p>
        </p:txBody>
      </p:sp>
      <p:pic>
        <p:nvPicPr>
          <p:cNvPr id="9" name="Imagen 8">
            <a:extLst>
              <a:ext uri="{FF2B5EF4-FFF2-40B4-BE49-F238E27FC236}">
                <a16:creationId xmlns:a16="http://schemas.microsoft.com/office/drawing/2014/main" id="{883098CF-4B6B-4919-83F9-1F9F11941DF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742906" y="3774391"/>
            <a:ext cx="1785576" cy="732818"/>
          </a:xfrm>
          <a:prstGeom prst="rect">
            <a:avLst/>
          </a:prstGeom>
          <a:noFill/>
          <a:effectLst>
            <a:softEdge rad="0"/>
          </a:effectLst>
        </p:spPr>
      </p:pic>
      <p:pic>
        <p:nvPicPr>
          <p:cNvPr id="10" name="Imagen 9">
            <a:extLst>
              <a:ext uri="{FF2B5EF4-FFF2-40B4-BE49-F238E27FC236}">
                <a16:creationId xmlns:a16="http://schemas.microsoft.com/office/drawing/2014/main" id="{DAE30860-E920-4781-B3E2-BDBD6571BBC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61231" y="3522884"/>
            <a:ext cx="1549880" cy="1342196"/>
          </a:xfrm>
          <a:prstGeom prst="rect">
            <a:avLst/>
          </a:prstGeom>
          <a:noFill/>
          <a:effectLst/>
        </p:spPr>
      </p:pic>
      <p:sp>
        <p:nvSpPr>
          <p:cNvPr id="11" name="CuadroTexto 10">
            <a:extLst>
              <a:ext uri="{FF2B5EF4-FFF2-40B4-BE49-F238E27FC236}">
                <a16:creationId xmlns:a16="http://schemas.microsoft.com/office/drawing/2014/main" id="{F1AC28C5-2DEA-4F66-A183-31CF9E246CD0}"/>
              </a:ext>
            </a:extLst>
          </p:cNvPr>
          <p:cNvSpPr txBox="1"/>
          <p:nvPr/>
        </p:nvSpPr>
        <p:spPr>
          <a:xfrm>
            <a:off x="8310115" y="5232696"/>
            <a:ext cx="2865581" cy="646331"/>
          </a:xfrm>
          <a:prstGeom prst="rect">
            <a:avLst/>
          </a:prstGeom>
          <a:noFill/>
        </p:spPr>
        <p:txBody>
          <a:bodyPr wrap="square" rtlCol="0">
            <a:spAutoFit/>
          </a:bodyPr>
          <a:lstStyle/>
          <a:p>
            <a:pPr algn="ctr"/>
            <a:r>
              <a:rPr lang="es-ES" b="1" dirty="0">
                <a:latin typeface="DINPro-Bold" panose="02000503030000020004" pitchFamily="50" charset="0"/>
              </a:rPr>
              <a:t>Ricardo Muñoz</a:t>
            </a:r>
          </a:p>
          <a:p>
            <a:pPr algn="ctr"/>
            <a:r>
              <a:rPr lang="es-ES" b="1" dirty="0">
                <a:latin typeface="DINPro-Bold" panose="02000503030000020004" pitchFamily="50" charset="0"/>
              </a:rPr>
              <a:t>Gerente SICEP</a:t>
            </a:r>
            <a:endParaRPr lang="es-CL" b="1" dirty="0">
              <a:latin typeface="DINPro-Bold" panose="02000503030000020004" pitchFamily="50" charset="0"/>
            </a:endParaRPr>
          </a:p>
        </p:txBody>
      </p:sp>
      <p:sp>
        <p:nvSpPr>
          <p:cNvPr id="12" name="Rectángulo 11">
            <a:extLst>
              <a:ext uri="{FF2B5EF4-FFF2-40B4-BE49-F238E27FC236}">
                <a16:creationId xmlns:a16="http://schemas.microsoft.com/office/drawing/2014/main" id="{7E1D1D90-A662-4BEC-A825-95D3702DECDC}"/>
              </a:ext>
            </a:extLst>
          </p:cNvPr>
          <p:cNvSpPr/>
          <p:nvPr/>
        </p:nvSpPr>
        <p:spPr>
          <a:xfrm>
            <a:off x="8486433" y="5555861"/>
            <a:ext cx="2376000" cy="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251481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B5612-F253-457B-A916-69DFCBE4543A}"/>
              </a:ext>
            </a:extLst>
          </p:cNvPr>
          <p:cNvSpPr txBox="1"/>
          <p:nvPr/>
        </p:nvSpPr>
        <p:spPr>
          <a:xfrm>
            <a:off x="1708508" y="300873"/>
            <a:ext cx="8478807"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Número total de empresas proveedoras 2023</a:t>
            </a:r>
          </a:p>
        </p:txBody>
      </p:sp>
      <p:sp>
        <p:nvSpPr>
          <p:cNvPr id="5" name="CuadroTexto 4">
            <a:extLst>
              <a:ext uri="{FF2B5EF4-FFF2-40B4-BE49-F238E27FC236}">
                <a16:creationId xmlns:a16="http://schemas.microsoft.com/office/drawing/2014/main" id="{A3F2F28C-0D35-1F09-ACB7-95061072ACF8}"/>
              </a:ext>
            </a:extLst>
          </p:cNvPr>
          <p:cNvSpPr txBox="1"/>
          <p:nvPr/>
        </p:nvSpPr>
        <p:spPr>
          <a:xfrm>
            <a:off x="6640945" y="1602691"/>
            <a:ext cx="5107709" cy="3785652"/>
          </a:xfrm>
          <a:prstGeom prst="rect">
            <a:avLst/>
          </a:prstGeom>
          <a:noFill/>
        </p:spPr>
        <p:txBody>
          <a:bodyPr wrap="square" rtlCol="0">
            <a:spAutoFit/>
          </a:bodyPr>
          <a:lstStyle/>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Las pequeñas empresas representan el 35% y las empresas medianas menor 28%; por lo que las Pymes (ventas hasta 100.000 UF) representan el 63% de las empresas proveedoras.</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Las empresas medianas mayor alcanzan el 26% del total de empresas proveedoras.</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Las empresas grandes (ventas sobre 700.000 UF) representan el 11% de las empresas proveedoras.</a:t>
            </a:r>
          </a:p>
        </p:txBody>
      </p:sp>
      <p:pic>
        <p:nvPicPr>
          <p:cNvPr id="6" name="Imagen 5">
            <a:extLst>
              <a:ext uri="{FF2B5EF4-FFF2-40B4-BE49-F238E27FC236}">
                <a16:creationId xmlns:a16="http://schemas.microsoft.com/office/drawing/2014/main" id="{93606258-F8EE-1A2D-239C-0455DEF4CB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489" y="1051250"/>
            <a:ext cx="6294438" cy="5504088"/>
          </a:xfrm>
          <a:prstGeom prst="rect">
            <a:avLst/>
          </a:prstGeom>
          <a:noFill/>
          <a:ln>
            <a:noFill/>
          </a:ln>
        </p:spPr>
      </p:pic>
    </p:spTree>
    <p:extLst>
      <p:ext uri="{BB962C8B-B14F-4D97-AF65-F5344CB8AC3E}">
        <p14:creationId xmlns:p14="http://schemas.microsoft.com/office/powerpoint/2010/main" val="377378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B5612-F253-457B-A916-69DFCBE4543A}"/>
              </a:ext>
            </a:extLst>
          </p:cNvPr>
          <p:cNvSpPr txBox="1"/>
          <p:nvPr/>
        </p:nvSpPr>
        <p:spPr>
          <a:xfrm>
            <a:off x="1708508" y="300873"/>
            <a:ext cx="8478807" cy="461665"/>
          </a:xfrm>
          <a:prstGeom prst="rect">
            <a:avLst/>
          </a:prstGeom>
          <a:noFill/>
        </p:spPr>
        <p:txBody>
          <a:bodyPr wrap="square" rtlCol="0">
            <a:spAutoFit/>
          </a:bodyPr>
          <a:lstStyle/>
          <a:p>
            <a:pPr algn="ctr"/>
            <a:r>
              <a:rPr lang="es-ES" sz="2400" b="1" dirty="0">
                <a:solidFill>
                  <a:schemeClr val="tx1">
                    <a:lumMod val="65000"/>
                    <a:lumOff val="35000"/>
                  </a:schemeClr>
                </a:solidFill>
                <a:latin typeface="DINPro-Bold" panose="02000503030000020004" pitchFamily="50" charset="0"/>
              </a:rPr>
              <a:t>Número total de empresas proveedoras 2023</a:t>
            </a:r>
          </a:p>
        </p:txBody>
      </p:sp>
      <p:sp>
        <p:nvSpPr>
          <p:cNvPr id="5" name="CuadroTexto 4">
            <a:extLst>
              <a:ext uri="{FF2B5EF4-FFF2-40B4-BE49-F238E27FC236}">
                <a16:creationId xmlns:a16="http://schemas.microsoft.com/office/drawing/2014/main" id="{A3F2F28C-0D35-1F09-ACB7-95061072ACF8}"/>
              </a:ext>
            </a:extLst>
          </p:cNvPr>
          <p:cNvSpPr txBox="1"/>
          <p:nvPr/>
        </p:nvSpPr>
        <p:spPr>
          <a:xfrm>
            <a:off x="7628718" y="917912"/>
            <a:ext cx="4424737" cy="5940088"/>
          </a:xfrm>
          <a:prstGeom prst="rect">
            <a:avLst/>
          </a:prstGeom>
          <a:noFill/>
        </p:spPr>
        <p:txBody>
          <a:bodyPr wrap="square" rtlCol="0">
            <a:spAutoFit/>
          </a:bodyPr>
          <a:lstStyle/>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Al desagregar la distribución por región y tamaño, el 85% de las empresas grandes tienen su casa matriz en la región Metropolitana y sólo el 5% en la región de Antofagasta.</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Pero en el segmento de las pequeñas, la región de Antofagasta lidera con un 46% frente a 32% en la Metropolitana.</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En las medianas menor, la Metropolitana se sitúa con 51% y Antofagasta 27%.</a:t>
            </a:r>
          </a:p>
          <a:p>
            <a:pPr marL="342900" indent="-342900" algn="just">
              <a:buFont typeface="Wingdings" panose="05000000000000000000" pitchFamily="2" charset="2"/>
              <a:buChar char="q"/>
            </a:pPr>
            <a:endParaRPr lang="es-ES" sz="2000" dirty="0">
              <a:solidFill>
                <a:schemeClr val="tx1">
                  <a:lumMod val="65000"/>
                  <a:lumOff val="35000"/>
                </a:schemeClr>
              </a:solidFill>
              <a:latin typeface="DINPro-Medium" panose="02000503030000020004" pitchFamily="50" charset="0"/>
            </a:endParaRPr>
          </a:p>
          <a:p>
            <a:pPr marL="342900" indent="-342900" algn="just">
              <a:buFont typeface="Wingdings" panose="05000000000000000000" pitchFamily="2" charset="2"/>
              <a:buChar char="q"/>
            </a:pPr>
            <a:r>
              <a:rPr lang="es-ES" sz="2000" dirty="0">
                <a:solidFill>
                  <a:schemeClr val="tx1">
                    <a:lumMod val="65000"/>
                    <a:lumOff val="35000"/>
                  </a:schemeClr>
                </a:solidFill>
                <a:latin typeface="DINPro-Medium" panose="02000503030000020004" pitchFamily="50" charset="0"/>
              </a:rPr>
              <a:t>En las medianas mayor, la Metropolitana se ubican el 62% y en Antofagasta 17%.</a:t>
            </a:r>
          </a:p>
        </p:txBody>
      </p:sp>
      <p:graphicFrame>
        <p:nvGraphicFramePr>
          <p:cNvPr id="2" name="Gráfico 1">
            <a:extLst>
              <a:ext uri="{FF2B5EF4-FFF2-40B4-BE49-F238E27FC236}">
                <a16:creationId xmlns:a16="http://schemas.microsoft.com/office/drawing/2014/main" id="{CCCBE638-053E-4658-AD20-0855EC5807FA}"/>
              </a:ext>
            </a:extLst>
          </p:cNvPr>
          <p:cNvGraphicFramePr>
            <a:graphicFrameLocks/>
          </p:cNvGraphicFramePr>
          <p:nvPr>
            <p:extLst>
              <p:ext uri="{D42A27DB-BD31-4B8C-83A1-F6EECF244321}">
                <p14:modId xmlns:p14="http://schemas.microsoft.com/office/powerpoint/2010/main" val="2419074641"/>
              </p:ext>
            </p:extLst>
          </p:nvPr>
        </p:nvGraphicFramePr>
        <p:xfrm>
          <a:off x="203718" y="1135516"/>
          <a:ext cx="7425000" cy="51596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35174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4998</TotalTime>
  <Words>5390</Words>
  <Application>Microsoft Office PowerPoint</Application>
  <PresentationFormat>Panorámica</PresentationFormat>
  <Paragraphs>571</Paragraphs>
  <Slides>78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78</vt:i4>
      </vt:variant>
    </vt:vector>
  </HeadingPairs>
  <TitlesOfParts>
    <vt:vector size="86" baseType="lpstr">
      <vt:lpstr>Arial</vt:lpstr>
      <vt:lpstr>Calibri</vt:lpstr>
      <vt:lpstr>Calibri Light</vt:lpstr>
      <vt:lpstr>DINPro-Bold</vt:lpstr>
      <vt:lpstr>DINPro-Medium</vt:lpstr>
      <vt:lpstr>Open Sans SemiBold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Raúl Alejandro  Rodriguez Santander</dc:creator>
  <cp:lastModifiedBy>User</cp:lastModifiedBy>
  <cp:revision>270</cp:revision>
  <dcterms:created xsi:type="dcterms:W3CDTF">2021-08-27T17:05:23Z</dcterms:created>
  <dcterms:modified xsi:type="dcterms:W3CDTF">2023-12-18T20:17:09Z</dcterms:modified>
</cp:coreProperties>
</file>